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63" r:id="rId4"/>
    <p:sldId id="270" r:id="rId5"/>
    <p:sldId id="257" r:id="rId6"/>
    <p:sldId id="258" r:id="rId7"/>
    <p:sldId id="259" r:id="rId8"/>
    <p:sldId id="260" r:id="rId9"/>
    <p:sldId id="261" r:id="rId10"/>
    <p:sldId id="272" r:id="rId11"/>
    <p:sldId id="264" r:id="rId12"/>
    <p:sldId id="265" r:id="rId13"/>
    <p:sldId id="273" r:id="rId14"/>
    <p:sldId id="276" r:id="rId15"/>
    <p:sldId id="275" r:id="rId16"/>
    <p:sldId id="266" r:id="rId17"/>
    <p:sldId id="267" r:id="rId18"/>
    <p:sldId id="268" r:id="rId19"/>
    <p:sldId id="277" r:id="rId20"/>
    <p:sldId id="278" r:id="rId21"/>
    <p:sldId id="269"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eil\Desktop\UWE\BSA%20chapter\Sta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Sheet1!$B$152</c:f>
              <c:strCache>
                <c:ptCount val="1"/>
                <c:pt idx="0">
                  <c:v>Q1</c:v>
                </c:pt>
              </c:strCache>
            </c:strRef>
          </c:tx>
          <c:spPr>
            <a:ln w="38100" cap="rnd" cmpd="sng" algn="ctr">
              <a:solidFill>
                <a:schemeClr val="accent2"/>
              </a:solidFill>
              <a:prstDash val="solid"/>
              <a:round/>
            </a:ln>
            <a:effectLst/>
          </c:spPr>
          <c:marker>
            <c:symbol val="none"/>
          </c:marker>
          <c:cat>
            <c:numRef>
              <c:f>Sheet1!$C$151:$P$151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Sheet1!$C$152:$P$152</c:f>
              <c:numCache>
                <c:formatCode>0.0%</c:formatCode>
                <c:ptCount val="14"/>
                <c:pt idx="0">
                  <c:v>0.1</c:v>
                </c:pt>
                <c:pt idx="1">
                  <c:v>0.114</c:v>
                </c:pt>
                <c:pt idx="2" formatCode="General">
                  <c:v>0.112</c:v>
                </c:pt>
                <c:pt idx="3" formatCode="General">
                  <c:v>0.11700000000000001</c:v>
                </c:pt>
                <c:pt idx="4" formatCode="General">
                  <c:v>0.129</c:v>
                </c:pt>
                <c:pt idx="5" formatCode="General">
                  <c:v>0.13600000000000001</c:v>
                </c:pt>
                <c:pt idx="6" formatCode="General">
                  <c:v>0.14199999999999999</c:v>
                </c:pt>
                <c:pt idx="7" formatCode="General">
                  <c:v>0.151</c:v>
                </c:pt>
                <c:pt idx="8" formatCode="General">
                  <c:v>0.151</c:v>
                </c:pt>
                <c:pt idx="9" formatCode="General">
                  <c:v>0.16400000000000001</c:v>
                </c:pt>
                <c:pt idx="10" formatCode="General">
                  <c:v>0.17799999999999999</c:v>
                </c:pt>
                <c:pt idx="11" formatCode="General">
                  <c:v>0.185</c:v>
                </c:pt>
                <c:pt idx="12" formatCode="General">
                  <c:v>0.19500000000000001</c:v>
                </c:pt>
                <c:pt idx="13" formatCode="General">
                  <c:v>0.20399999999999999</c:v>
                </c:pt>
              </c:numCache>
            </c:numRef>
          </c:val>
          <c:smooth val="0"/>
          <c:extLst>
            <c:ext xmlns:c16="http://schemas.microsoft.com/office/drawing/2014/chart" uri="{C3380CC4-5D6E-409C-BE32-E72D297353CC}">
              <c16:uniqueId val="{00000000-9752-456A-B6A0-A4438474684F}"/>
            </c:ext>
          </c:extLst>
        </c:ser>
        <c:ser>
          <c:idx val="1"/>
          <c:order val="1"/>
          <c:tx>
            <c:strRef>
              <c:f>Sheet1!$B$153</c:f>
              <c:strCache>
                <c:ptCount val="1"/>
                <c:pt idx="0">
                  <c:v>Q2</c:v>
                </c:pt>
              </c:strCache>
            </c:strRef>
          </c:tx>
          <c:spPr>
            <a:ln w="38100" cap="rnd" cmpd="sng" algn="ctr">
              <a:solidFill>
                <a:schemeClr val="accent4"/>
              </a:solidFill>
              <a:prstDash val="solid"/>
              <a:round/>
            </a:ln>
            <a:effectLst/>
          </c:spPr>
          <c:marker>
            <c:symbol val="none"/>
          </c:marker>
          <c:cat>
            <c:numRef>
              <c:f>Sheet1!$C$151:$P$151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Sheet1!$C$153:$P$153</c:f>
              <c:numCache>
                <c:formatCode>0.0%</c:formatCode>
                <c:ptCount val="14"/>
                <c:pt idx="0">
                  <c:v>0.16800000000000001</c:v>
                </c:pt>
                <c:pt idx="1">
                  <c:v>0.18</c:v>
                </c:pt>
                <c:pt idx="2" formatCode="General">
                  <c:v>0.17799999999999999</c:v>
                </c:pt>
                <c:pt idx="3" formatCode="General">
                  <c:v>0.183</c:v>
                </c:pt>
                <c:pt idx="4" formatCode="General">
                  <c:v>0.19600000000000001</c:v>
                </c:pt>
                <c:pt idx="5" formatCode="General">
                  <c:v>0.20200000000000001</c:v>
                </c:pt>
                <c:pt idx="6" formatCode="General">
                  <c:v>0.20399999999999999</c:v>
                </c:pt>
                <c:pt idx="7" formatCode="General">
                  <c:v>0.217</c:v>
                </c:pt>
                <c:pt idx="8" formatCode="General">
                  <c:v>0.214</c:v>
                </c:pt>
                <c:pt idx="9" formatCode="General">
                  <c:v>0.23</c:v>
                </c:pt>
                <c:pt idx="10" formatCode="General">
                  <c:v>0.24299999999999999</c:v>
                </c:pt>
                <c:pt idx="11" formatCode="General">
                  <c:v>0.251</c:v>
                </c:pt>
                <c:pt idx="12" formatCode="General">
                  <c:v>0.26200000000000001</c:v>
                </c:pt>
                <c:pt idx="13" formatCode="General">
                  <c:v>0.26900000000000002</c:v>
                </c:pt>
              </c:numCache>
            </c:numRef>
          </c:val>
          <c:smooth val="0"/>
          <c:extLst>
            <c:ext xmlns:c16="http://schemas.microsoft.com/office/drawing/2014/chart" uri="{C3380CC4-5D6E-409C-BE32-E72D297353CC}">
              <c16:uniqueId val="{00000001-9752-456A-B6A0-A4438474684F}"/>
            </c:ext>
          </c:extLst>
        </c:ser>
        <c:ser>
          <c:idx val="2"/>
          <c:order val="2"/>
          <c:tx>
            <c:strRef>
              <c:f>Sheet1!$B$154</c:f>
              <c:strCache>
                <c:ptCount val="1"/>
                <c:pt idx="0">
                  <c:v>Q3</c:v>
                </c:pt>
              </c:strCache>
            </c:strRef>
          </c:tx>
          <c:spPr>
            <a:ln w="38100" cap="rnd" cmpd="sng" algn="ctr">
              <a:solidFill>
                <a:schemeClr val="accent6"/>
              </a:solidFill>
              <a:prstDash val="solid"/>
              <a:round/>
            </a:ln>
            <a:effectLst/>
          </c:spPr>
          <c:marker>
            <c:symbol val="none"/>
          </c:marker>
          <c:cat>
            <c:numRef>
              <c:f>Sheet1!$C$151:$P$151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Sheet1!$C$154:$P$154</c:f>
              <c:numCache>
                <c:formatCode>0.0%</c:formatCode>
                <c:ptCount val="14"/>
                <c:pt idx="0">
                  <c:v>0.22900000000000001</c:v>
                </c:pt>
                <c:pt idx="1">
                  <c:v>0.245</c:v>
                </c:pt>
                <c:pt idx="2" formatCode="General">
                  <c:v>0.23499999999999999</c:v>
                </c:pt>
                <c:pt idx="3" formatCode="General">
                  <c:v>0.23799999999999999</c:v>
                </c:pt>
                <c:pt idx="4" formatCode="General">
                  <c:v>0.249</c:v>
                </c:pt>
                <c:pt idx="5" formatCode="General">
                  <c:v>0.254</c:v>
                </c:pt>
                <c:pt idx="6" formatCode="General">
                  <c:v>0.25700000000000001</c:v>
                </c:pt>
                <c:pt idx="7" formatCode="General">
                  <c:v>0.27500000000000002</c:v>
                </c:pt>
                <c:pt idx="8" formatCode="General">
                  <c:v>0.26600000000000001</c:v>
                </c:pt>
                <c:pt idx="9" formatCode="General">
                  <c:v>0.28299999999999997</c:v>
                </c:pt>
                <c:pt idx="10" formatCode="General">
                  <c:v>0.29499999999999998</c:v>
                </c:pt>
                <c:pt idx="11" formatCode="General">
                  <c:v>0.30499999999999999</c:v>
                </c:pt>
                <c:pt idx="12" formatCode="General">
                  <c:v>0.315</c:v>
                </c:pt>
                <c:pt idx="13" formatCode="General">
                  <c:v>0.32500000000000001</c:v>
                </c:pt>
              </c:numCache>
            </c:numRef>
          </c:val>
          <c:smooth val="0"/>
          <c:extLst>
            <c:ext xmlns:c16="http://schemas.microsoft.com/office/drawing/2014/chart" uri="{C3380CC4-5D6E-409C-BE32-E72D297353CC}">
              <c16:uniqueId val="{00000002-9752-456A-B6A0-A4438474684F}"/>
            </c:ext>
          </c:extLst>
        </c:ser>
        <c:ser>
          <c:idx val="3"/>
          <c:order val="3"/>
          <c:tx>
            <c:strRef>
              <c:f>Sheet1!$B$155</c:f>
              <c:strCache>
                <c:ptCount val="1"/>
                <c:pt idx="0">
                  <c:v>Q4</c:v>
                </c:pt>
              </c:strCache>
            </c:strRef>
          </c:tx>
          <c:spPr>
            <a:ln w="38100" cap="rnd" cmpd="sng" algn="ctr">
              <a:solidFill>
                <a:schemeClr val="accent2">
                  <a:lumMod val="60000"/>
                </a:schemeClr>
              </a:solidFill>
              <a:prstDash val="solid"/>
              <a:round/>
            </a:ln>
            <a:effectLst/>
          </c:spPr>
          <c:marker>
            <c:symbol val="none"/>
          </c:marker>
          <c:cat>
            <c:numRef>
              <c:f>Sheet1!$C$151:$P$151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Sheet1!$C$155:$P$155</c:f>
              <c:numCache>
                <c:formatCode>0.0%</c:formatCode>
                <c:ptCount val="14"/>
                <c:pt idx="0">
                  <c:v>0.30599999999999999</c:v>
                </c:pt>
                <c:pt idx="1">
                  <c:v>0.35</c:v>
                </c:pt>
                <c:pt idx="2" formatCode="General">
                  <c:v>0.30099999999999999</c:v>
                </c:pt>
                <c:pt idx="3" formatCode="General">
                  <c:v>0.308</c:v>
                </c:pt>
                <c:pt idx="4" formatCode="General">
                  <c:v>0.318</c:v>
                </c:pt>
                <c:pt idx="5" formatCode="General">
                  <c:v>0.31900000000000001</c:v>
                </c:pt>
                <c:pt idx="6" formatCode="General">
                  <c:v>0.32800000000000001</c:v>
                </c:pt>
                <c:pt idx="7" formatCode="General">
                  <c:v>0.34300000000000003</c:v>
                </c:pt>
                <c:pt idx="8" formatCode="General">
                  <c:v>0.32300000000000001</c:v>
                </c:pt>
                <c:pt idx="9" formatCode="General">
                  <c:v>0.34100000000000003</c:v>
                </c:pt>
                <c:pt idx="10" formatCode="General">
                  <c:v>0.34799999999999998</c:v>
                </c:pt>
                <c:pt idx="11" formatCode="General">
                  <c:v>0.36199999999999999</c:v>
                </c:pt>
                <c:pt idx="12" formatCode="General">
                  <c:v>0.372</c:v>
                </c:pt>
                <c:pt idx="13" formatCode="General">
                  <c:v>0.376</c:v>
                </c:pt>
              </c:numCache>
            </c:numRef>
          </c:val>
          <c:smooth val="0"/>
          <c:extLst>
            <c:ext xmlns:c16="http://schemas.microsoft.com/office/drawing/2014/chart" uri="{C3380CC4-5D6E-409C-BE32-E72D297353CC}">
              <c16:uniqueId val="{00000003-9752-456A-B6A0-A4438474684F}"/>
            </c:ext>
          </c:extLst>
        </c:ser>
        <c:ser>
          <c:idx val="4"/>
          <c:order val="4"/>
          <c:tx>
            <c:strRef>
              <c:f>Sheet1!$B$156</c:f>
              <c:strCache>
                <c:ptCount val="1"/>
                <c:pt idx="0">
                  <c:v>Q5</c:v>
                </c:pt>
              </c:strCache>
            </c:strRef>
          </c:tx>
          <c:spPr>
            <a:ln w="38100" cap="rnd" cmpd="sng" algn="ctr">
              <a:solidFill>
                <a:schemeClr val="accent4">
                  <a:lumMod val="60000"/>
                </a:schemeClr>
              </a:solidFill>
              <a:prstDash val="solid"/>
              <a:round/>
            </a:ln>
            <a:effectLst/>
          </c:spPr>
          <c:marker>
            <c:symbol val="none"/>
          </c:marker>
          <c:cat>
            <c:numRef>
              <c:f>Sheet1!$C$151:$P$151</c:f>
              <c:numCache>
                <c:formatCode>General</c:formatCod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numCache>
            </c:numRef>
          </c:cat>
          <c:val>
            <c:numRef>
              <c:f>Sheet1!$C$156:$P$156</c:f>
              <c:numCache>
                <c:formatCode>0.0%</c:formatCode>
                <c:ptCount val="14"/>
                <c:pt idx="0">
                  <c:v>0.432</c:v>
                </c:pt>
                <c:pt idx="1">
                  <c:v>0.46100000000000002</c:v>
                </c:pt>
                <c:pt idx="2" formatCode="General">
                  <c:v>0.41299999999999998</c:v>
                </c:pt>
                <c:pt idx="3" formatCode="General">
                  <c:v>0.41499999999999998</c:v>
                </c:pt>
                <c:pt idx="4" formatCode="General">
                  <c:v>0.42299999999999999</c:v>
                </c:pt>
                <c:pt idx="5" formatCode="General">
                  <c:v>0.42399999999999999</c:v>
                </c:pt>
                <c:pt idx="6" formatCode="General">
                  <c:v>0.41799999999999998</c:v>
                </c:pt>
                <c:pt idx="7" formatCode="General">
                  <c:v>0.44400000000000001</c:v>
                </c:pt>
                <c:pt idx="8" formatCode="General">
                  <c:v>0.41699999999999998</c:v>
                </c:pt>
                <c:pt idx="9" formatCode="General">
                  <c:v>0.43</c:v>
                </c:pt>
                <c:pt idx="10" formatCode="General">
                  <c:v>0.44400000000000001</c:v>
                </c:pt>
                <c:pt idx="11" formatCode="General">
                  <c:v>0.44900000000000001</c:v>
                </c:pt>
                <c:pt idx="12" formatCode="General">
                  <c:v>0.46300000000000002</c:v>
                </c:pt>
                <c:pt idx="13" formatCode="General">
                  <c:v>0.47099999999999997</c:v>
                </c:pt>
              </c:numCache>
            </c:numRef>
          </c:val>
          <c:smooth val="0"/>
          <c:extLst>
            <c:ext xmlns:c16="http://schemas.microsoft.com/office/drawing/2014/chart" uri="{C3380CC4-5D6E-409C-BE32-E72D297353CC}">
              <c16:uniqueId val="{00000004-9752-456A-B6A0-A4438474684F}"/>
            </c:ext>
          </c:extLst>
        </c:ser>
        <c:dLbls>
          <c:showLegendKey val="0"/>
          <c:showVal val="0"/>
          <c:showCatName val="0"/>
          <c:showSerName val="0"/>
          <c:showPercent val="0"/>
          <c:showBubbleSize val="0"/>
        </c:dLbls>
        <c:smooth val="0"/>
        <c:axId val="149425664"/>
        <c:axId val="142134080"/>
      </c:lineChart>
      <c:catAx>
        <c:axId val="149425664"/>
        <c:scaling>
          <c:orientation val="minMax"/>
        </c:scaling>
        <c:delete val="0"/>
        <c:axPos val="b"/>
        <c:numFmt formatCode="General" sourceLinked="1"/>
        <c:majorTickMark val="out"/>
        <c:minorTickMark val="none"/>
        <c:tickLblPos val="nextTo"/>
        <c:spPr>
          <a:noFill/>
          <a:ln w="9525" cap="flat" cmpd="sng" algn="ctr">
            <a:solidFill>
              <a:schemeClr val="tx1"/>
            </a:solidFill>
            <a:prstDash val="solid"/>
            <a:round/>
          </a:ln>
          <a:effectLst/>
        </c:spPr>
        <c:txPr>
          <a:bodyPr rot="-54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42134080"/>
        <c:crosses val="autoZero"/>
        <c:auto val="1"/>
        <c:lblAlgn val="ctr"/>
        <c:lblOffset val="100"/>
        <c:noMultiLvlLbl val="0"/>
      </c:catAx>
      <c:valAx>
        <c:axId val="142134080"/>
        <c:scaling>
          <c:orientation val="minMax"/>
        </c:scaling>
        <c:delete val="0"/>
        <c:axPos val="l"/>
        <c:numFmt formatCode="0%" sourceLinked="0"/>
        <c:majorTickMark val="out"/>
        <c:minorTickMark val="none"/>
        <c:tickLblPos val="nextTo"/>
        <c:spPr>
          <a:noFill/>
          <a:ln w="12700" cap="rnd" cmpd="sng" algn="ctr">
            <a:solidFill>
              <a:schemeClr val="tx1"/>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494256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prstDash val="solid"/>
      <a:round/>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Sheet1!$D$1</c:f>
              <c:strCache>
                <c:ptCount val="1"/>
                <c:pt idx="0">
                  <c:v>18-24</c:v>
                </c:pt>
              </c:strCache>
            </c:strRef>
          </c:tx>
          <c:spPr>
            <a:ln w="28575" cap="rnd">
              <a:solidFill>
                <a:schemeClr val="accent3"/>
              </a:solidFill>
              <a:round/>
            </a:ln>
            <a:effectLst/>
          </c:spPr>
          <c:marker>
            <c:symbol val="none"/>
          </c:marker>
          <c:cat>
            <c:strRef>
              <c:f>Sheet1!$B$2:$B$303</c:f>
              <c:strCache>
                <c:ptCount val="302"/>
                <c:pt idx="0">
                  <c:v>1992</c:v>
                </c:pt>
                <c:pt idx="1">
                  <c:v>1992</c:v>
                </c:pt>
                <c:pt idx="2">
                  <c:v>1992</c:v>
                </c:pt>
                <c:pt idx="3">
                  <c:v>1992</c:v>
                </c:pt>
                <c:pt idx="4">
                  <c:v>1992</c:v>
                </c:pt>
                <c:pt idx="5">
                  <c:v>1992</c:v>
                </c:pt>
                <c:pt idx="6">
                  <c:v>1992</c:v>
                </c:pt>
                <c:pt idx="7">
                  <c:v>1992</c:v>
                </c:pt>
                <c:pt idx="8">
                  <c:v>1993</c:v>
                </c:pt>
                <c:pt idx="9">
                  <c:v>1993</c:v>
                </c:pt>
                <c:pt idx="10">
                  <c:v>1993</c:v>
                </c:pt>
                <c:pt idx="11">
                  <c:v>1993</c:v>
                </c:pt>
                <c:pt idx="12">
                  <c:v>1993</c:v>
                </c:pt>
                <c:pt idx="13">
                  <c:v>1993</c:v>
                </c:pt>
                <c:pt idx="14">
                  <c:v>1993</c:v>
                </c:pt>
                <c:pt idx="15">
                  <c:v>1993</c:v>
                </c:pt>
                <c:pt idx="16">
                  <c:v>1993</c:v>
                </c:pt>
                <c:pt idx="17">
                  <c:v>1993</c:v>
                </c:pt>
                <c:pt idx="18">
                  <c:v>1993</c:v>
                </c:pt>
                <c:pt idx="19">
                  <c:v>1993</c:v>
                </c:pt>
                <c:pt idx="20">
                  <c:v>1994</c:v>
                </c:pt>
                <c:pt idx="21">
                  <c:v>1994</c:v>
                </c:pt>
                <c:pt idx="22">
                  <c:v>1994</c:v>
                </c:pt>
                <c:pt idx="23">
                  <c:v>1994</c:v>
                </c:pt>
                <c:pt idx="24">
                  <c:v>1994</c:v>
                </c:pt>
                <c:pt idx="25">
                  <c:v>1994</c:v>
                </c:pt>
                <c:pt idx="26">
                  <c:v>1994</c:v>
                </c:pt>
                <c:pt idx="27">
                  <c:v>1994</c:v>
                </c:pt>
                <c:pt idx="28">
                  <c:v>1994</c:v>
                </c:pt>
                <c:pt idx="29">
                  <c:v>1994</c:v>
                </c:pt>
                <c:pt idx="30">
                  <c:v>1994</c:v>
                </c:pt>
                <c:pt idx="31">
                  <c:v>1994</c:v>
                </c:pt>
                <c:pt idx="32">
                  <c:v>1995</c:v>
                </c:pt>
                <c:pt idx="33">
                  <c:v>1995</c:v>
                </c:pt>
                <c:pt idx="34">
                  <c:v>1995</c:v>
                </c:pt>
                <c:pt idx="35">
                  <c:v>1995</c:v>
                </c:pt>
                <c:pt idx="36">
                  <c:v>1995</c:v>
                </c:pt>
                <c:pt idx="37">
                  <c:v>1995</c:v>
                </c:pt>
                <c:pt idx="38">
                  <c:v>1995</c:v>
                </c:pt>
                <c:pt idx="39">
                  <c:v>1995</c:v>
                </c:pt>
                <c:pt idx="40">
                  <c:v>1995</c:v>
                </c:pt>
                <c:pt idx="41">
                  <c:v>1995</c:v>
                </c:pt>
                <c:pt idx="42">
                  <c:v>1995</c:v>
                </c:pt>
                <c:pt idx="43">
                  <c:v>1995</c:v>
                </c:pt>
                <c:pt idx="44">
                  <c:v>1996</c:v>
                </c:pt>
                <c:pt idx="45">
                  <c:v>1996</c:v>
                </c:pt>
                <c:pt idx="46">
                  <c:v>1996</c:v>
                </c:pt>
                <c:pt idx="47">
                  <c:v>1996</c:v>
                </c:pt>
                <c:pt idx="48">
                  <c:v>1996</c:v>
                </c:pt>
                <c:pt idx="49">
                  <c:v>1996</c:v>
                </c:pt>
                <c:pt idx="50">
                  <c:v>1996</c:v>
                </c:pt>
                <c:pt idx="51">
                  <c:v>1996</c:v>
                </c:pt>
                <c:pt idx="52">
                  <c:v>1996</c:v>
                </c:pt>
                <c:pt idx="53">
                  <c:v>1996</c:v>
                </c:pt>
                <c:pt idx="54">
                  <c:v>1996</c:v>
                </c:pt>
                <c:pt idx="55">
                  <c:v>1996</c:v>
                </c:pt>
                <c:pt idx="56">
                  <c:v>1997</c:v>
                </c:pt>
                <c:pt idx="57">
                  <c:v>1997</c:v>
                </c:pt>
                <c:pt idx="58">
                  <c:v>1997</c:v>
                </c:pt>
                <c:pt idx="59">
                  <c:v>1997</c:v>
                </c:pt>
                <c:pt idx="60">
                  <c:v>1997</c:v>
                </c:pt>
                <c:pt idx="61">
                  <c:v>1997</c:v>
                </c:pt>
                <c:pt idx="62">
                  <c:v>1997</c:v>
                </c:pt>
                <c:pt idx="63">
                  <c:v>1997</c:v>
                </c:pt>
                <c:pt idx="64">
                  <c:v>1997</c:v>
                </c:pt>
                <c:pt idx="65">
                  <c:v>1997</c:v>
                </c:pt>
                <c:pt idx="66">
                  <c:v>1997</c:v>
                </c:pt>
                <c:pt idx="67">
                  <c:v>1997</c:v>
                </c:pt>
                <c:pt idx="68">
                  <c:v>1998</c:v>
                </c:pt>
                <c:pt idx="69">
                  <c:v>1998</c:v>
                </c:pt>
                <c:pt idx="70">
                  <c:v>1998</c:v>
                </c:pt>
                <c:pt idx="71">
                  <c:v>1998</c:v>
                </c:pt>
                <c:pt idx="72">
                  <c:v>1998</c:v>
                </c:pt>
                <c:pt idx="73">
                  <c:v>1998</c:v>
                </c:pt>
                <c:pt idx="74">
                  <c:v>1998</c:v>
                </c:pt>
                <c:pt idx="75">
                  <c:v>1998</c:v>
                </c:pt>
                <c:pt idx="76">
                  <c:v>1998</c:v>
                </c:pt>
                <c:pt idx="77">
                  <c:v>1998</c:v>
                </c:pt>
                <c:pt idx="78">
                  <c:v>1998</c:v>
                </c:pt>
                <c:pt idx="79">
                  <c:v>1998</c:v>
                </c:pt>
                <c:pt idx="80">
                  <c:v>1999</c:v>
                </c:pt>
                <c:pt idx="81">
                  <c:v>1999</c:v>
                </c:pt>
                <c:pt idx="82">
                  <c:v>1999</c:v>
                </c:pt>
                <c:pt idx="83">
                  <c:v>1999</c:v>
                </c:pt>
                <c:pt idx="84">
                  <c:v>1999</c:v>
                </c:pt>
                <c:pt idx="85">
                  <c:v>1999</c:v>
                </c:pt>
                <c:pt idx="86">
                  <c:v>1999</c:v>
                </c:pt>
                <c:pt idx="87">
                  <c:v>1999</c:v>
                </c:pt>
                <c:pt idx="88">
                  <c:v>1999</c:v>
                </c:pt>
                <c:pt idx="89">
                  <c:v>1999</c:v>
                </c:pt>
                <c:pt idx="90">
                  <c:v>1999</c:v>
                </c:pt>
                <c:pt idx="91">
                  <c:v>1999</c:v>
                </c:pt>
                <c:pt idx="92">
                  <c:v>2000</c:v>
                </c:pt>
                <c:pt idx="93">
                  <c:v>2000</c:v>
                </c:pt>
                <c:pt idx="94">
                  <c:v>2000</c:v>
                </c:pt>
                <c:pt idx="95">
                  <c:v>2000</c:v>
                </c:pt>
                <c:pt idx="96">
                  <c:v>2000</c:v>
                </c:pt>
                <c:pt idx="97">
                  <c:v>2000</c:v>
                </c:pt>
                <c:pt idx="98">
                  <c:v>2000</c:v>
                </c:pt>
                <c:pt idx="99">
                  <c:v>2000</c:v>
                </c:pt>
                <c:pt idx="100">
                  <c:v>2000</c:v>
                </c:pt>
                <c:pt idx="101">
                  <c:v>2000</c:v>
                </c:pt>
                <c:pt idx="102">
                  <c:v>2000</c:v>
                </c:pt>
                <c:pt idx="103">
                  <c:v>2000</c:v>
                </c:pt>
                <c:pt idx="104">
                  <c:v>2001</c:v>
                </c:pt>
                <c:pt idx="105">
                  <c:v>2001</c:v>
                </c:pt>
                <c:pt idx="106">
                  <c:v>2001</c:v>
                </c:pt>
                <c:pt idx="107">
                  <c:v>2001</c:v>
                </c:pt>
                <c:pt idx="108">
                  <c:v>2001</c:v>
                </c:pt>
                <c:pt idx="109">
                  <c:v>2001</c:v>
                </c:pt>
                <c:pt idx="110">
                  <c:v>2001</c:v>
                </c:pt>
                <c:pt idx="111">
                  <c:v>2001</c:v>
                </c:pt>
                <c:pt idx="112">
                  <c:v>2001</c:v>
                </c:pt>
                <c:pt idx="113">
                  <c:v>2001</c:v>
                </c:pt>
                <c:pt idx="114">
                  <c:v>2001</c:v>
                </c:pt>
                <c:pt idx="115">
                  <c:v>2001</c:v>
                </c:pt>
                <c:pt idx="116">
                  <c:v>2002</c:v>
                </c:pt>
                <c:pt idx="117">
                  <c:v>2002</c:v>
                </c:pt>
                <c:pt idx="118">
                  <c:v>2002</c:v>
                </c:pt>
                <c:pt idx="119">
                  <c:v>2002</c:v>
                </c:pt>
                <c:pt idx="120">
                  <c:v>2002</c:v>
                </c:pt>
                <c:pt idx="121">
                  <c:v>2002</c:v>
                </c:pt>
                <c:pt idx="122">
                  <c:v>2002</c:v>
                </c:pt>
                <c:pt idx="123">
                  <c:v>2002</c:v>
                </c:pt>
                <c:pt idx="124">
                  <c:v>2002</c:v>
                </c:pt>
                <c:pt idx="125">
                  <c:v>2002</c:v>
                </c:pt>
                <c:pt idx="126">
                  <c:v>2002</c:v>
                </c:pt>
                <c:pt idx="127">
                  <c:v>2002</c:v>
                </c:pt>
                <c:pt idx="128">
                  <c:v>2003</c:v>
                </c:pt>
                <c:pt idx="129">
                  <c:v>2003</c:v>
                </c:pt>
                <c:pt idx="130">
                  <c:v>2003</c:v>
                </c:pt>
                <c:pt idx="131">
                  <c:v>2003</c:v>
                </c:pt>
                <c:pt idx="132">
                  <c:v>2003</c:v>
                </c:pt>
                <c:pt idx="133">
                  <c:v>2003</c:v>
                </c:pt>
                <c:pt idx="134">
                  <c:v>2003</c:v>
                </c:pt>
                <c:pt idx="135">
                  <c:v>2003</c:v>
                </c:pt>
                <c:pt idx="136">
                  <c:v>2003</c:v>
                </c:pt>
                <c:pt idx="137">
                  <c:v>2003</c:v>
                </c:pt>
                <c:pt idx="138">
                  <c:v>2003</c:v>
                </c:pt>
                <c:pt idx="139">
                  <c:v>2003</c:v>
                </c:pt>
                <c:pt idx="140">
                  <c:v>2004</c:v>
                </c:pt>
                <c:pt idx="141">
                  <c:v>2004</c:v>
                </c:pt>
                <c:pt idx="142">
                  <c:v>2004</c:v>
                </c:pt>
                <c:pt idx="143">
                  <c:v>2004</c:v>
                </c:pt>
                <c:pt idx="144">
                  <c:v>2004</c:v>
                </c:pt>
                <c:pt idx="145">
                  <c:v>2004</c:v>
                </c:pt>
                <c:pt idx="146">
                  <c:v>2004</c:v>
                </c:pt>
                <c:pt idx="147">
                  <c:v>2004</c:v>
                </c:pt>
                <c:pt idx="148">
                  <c:v>2004</c:v>
                </c:pt>
                <c:pt idx="149">
                  <c:v>2004</c:v>
                </c:pt>
                <c:pt idx="150">
                  <c:v>2004</c:v>
                </c:pt>
                <c:pt idx="151">
                  <c:v>2004</c:v>
                </c:pt>
                <c:pt idx="152">
                  <c:v>2005</c:v>
                </c:pt>
                <c:pt idx="153">
                  <c:v>2005</c:v>
                </c:pt>
                <c:pt idx="154">
                  <c:v>2005</c:v>
                </c:pt>
                <c:pt idx="155">
                  <c:v>2005</c:v>
                </c:pt>
                <c:pt idx="156">
                  <c:v>2005</c:v>
                </c:pt>
                <c:pt idx="157">
                  <c:v>2005</c:v>
                </c:pt>
                <c:pt idx="158">
                  <c:v>2005</c:v>
                </c:pt>
                <c:pt idx="159">
                  <c:v>2005</c:v>
                </c:pt>
                <c:pt idx="160">
                  <c:v>2005</c:v>
                </c:pt>
                <c:pt idx="161">
                  <c:v>2005</c:v>
                </c:pt>
                <c:pt idx="162">
                  <c:v>2005</c:v>
                </c:pt>
                <c:pt idx="163">
                  <c:v>2005</c:v>
                </c:pt>
                <c:pt idx="164">
                  <c:v>2006</c:v>
                </c:pt>
                <c:pt idx="165">
                  <c:v>2006</c:v>
                </c:pt>
                <c:pt idx="166">
                  <c:v>2006</c:v>
                </c:pt>
                <c:pt idx="167">
                  <c:v>2006</c:v>
                </c:pt>
                <c:pt idx="168">
                  <c:v>2006</c:v>
                </c:pt>
                <c:pt idx="169">
                  <c:v>2006</c:v>
                </c:pt>
                <c:pt idx="170">
                  <c:v>2006</c:v>
                </c:pt>
                <c:pt idx="171">
                  <c:v>2006</c:v>
                </c:pt>
                <c:pt idx="172">
                  <c:v>2006</c:v>
                </c:pt>
                <c:pt idx="173">
                  <c:v>2006</c:v>
                </c:pt>
                <c:pt idx="174">
                  <c:v>2006</c:v>
                </c:pt>
                <c:pt idx="175">
                  <c:v>2006</c:v>
                </c:pt>
                <c:pt idx="176">
                  <c:v>2007</c:v>
                </c:pt>
                <c:pt idx="177">
                  <c:v>2007</c:v>
                </c:pt>
                <c:pt idx="178">
                  <c:v>2007</c:v>
                </c:pt>
                <c:pt idx="179">
                  <c:v>2007</c:v>
                </c:pt>
                <c:pt idx="180">
                  <c:v>2007</c:v>
                </c:pt>
                <c:pt idx="181">
                  <c:v>2007</c:v>
                </c:pt>
                <c:pt idx="182">
                  <c:v>2007</c:v>
                </c:pt>
                <c:pt idx="183">
                  <c:v>2007</c:v>
                </c:pt>
                <c:pt idx="184">
                  <c:v>2007</c:v>
                </c:pt>
                <c:pt idx="185">
                  <c:v>2007</c:v>
                </c:pt>
                <c:pt idx="186">
                  <c:v>2007</c:v>
                </c:pt>
                <c:pt idx="187">
                  <c:v>2007</c:v>
                </c:pt>
                <c:pt idx="188">
                  <c:v>2008</c:v>
                </c:pt>
                <c:pt idx="189">
                  <c:v>2008</c:v>
                </c:pt>
                <c:pt idx="190">
                  <c:v>2008</c:v>
                </c:pt>
                <c:pt idx="191">
                  <c:v>2008</c:v>
                </c:pt>
                <c:pt idx="192">
                  <c:v>2008</c:v>
                </c:pt>
                <c:pt idx="193">
                  <c:v>2008</c:v>
                </c:pt>
                <c:pt idx="194">
                  <c:v>2008</c:v>
                </c:pt>
                <c:pt idx="195">
                  <c:v>2008</c:v>
                </c:pt>
                <c:pt idx="196">
                  <c:v>2008</c:v>
                </c:pt>
                <c:pt idx="197">
                  <c:v>2008</c:v>
                </c:pt>
                <c:pt idx="198">
                  <c:v>2008</c:v>
                </c:pt>
                <c:pt idx="199">
                  <c:v>2008</c:v>
                </c:pt>
                <c:pt idx="200">
                  <c:v>2009</c:v>
                </c:pt>
                <c:pt idx="201">
                  <c:v>2009</c:v>
                </c:pt>
                <c:pt idx="202">
                  <c:v>2009</c:v>
                </c:pt>
                <c:pt idx="203">
                  <c:v>2009</c:v>
                </c:pt>
                <c:pt idx="204">
                  <c:v>2009</c:v>
                </c:pt>
                <c:pt idx="205">
                  <c:v>2009</c:v>
                </c:pt>
                <c:pt idx="206">
                  <c:v>2009</c:v>
                </c:pt>
                <c:pt idx="207">
                  <c:v>2009</c:v>
                </c:pt>
                <c:pt idx="208">
                  <c:v>2009</c:v>
                </c:pt>
                <c:pt idx="209">
                  <c:v>2009</c:v>
                </c:pt>
                <c:pt idx="210">
                  <c:v>2009</c:v>
                </c:pt>
                <c:pt idx="211">
                  <c:v>2009</c:v>
                </c:pt>
                <c:pt idx="212">
                  <c:v>2010</c:v>
                </c:pt>
                <c:pt idx="213">
                  <c:v>2010</c:v>
                </c:pt>
                <c:pt idx="214">
                  <c:v>2010</c:v>
                </c:pt>
                <c:pt idx="215">
                  <c:v>2010</c:v>
                </c:pt>
                <c:pt idx="216">
                  <c:v>2010</c:v>
                </c:pt>
                <c:pt idx="217">
                  <c:v>2010</c:v>
                </c:pt>
                <c:pt idx="218">
                  <c:v>2010</c:v>
                </c:pt>
                <c:pt idx="219">
                  <c:v>2010</c:v>
                </c:pt>
                <c:pt idx="220">
                  <c:v>2010</c:v>
                </c:pt>
                <c:pt idx="221">
                  <c:v>2010</c:v>
                </c:pt>
                <c:pt idx="222">
                  <c:v>2010</c:v>
                </c:pt>
                <c:pt idx="223">
                  <c:v>2010</c:v>
                </c:pt>
                <c:pt idx="224">
                  <c:v>2011</c:v>
                </c:pt>
                <c:pt idx="225">
                  <c:v>2011</c:v>
                </c:pt>
                <c:pt idx="226">
                  <c:v>2011</c:v>
                </c:pt>
                <c:pt idx="227">
                  <c:v>2011</c:v>
                </c:pt>
                <c:pt idx="228">
                  <c:v>2011</c:v>
                </c:pt>
                <c:pt idx="229">
                  <c:v>2011</c:v>
                </c:pt>
                <c:pt idx="230">
                  <c:v>2011</c:v>
                </c:pt>
                <c:pt idx="231">
                  <c:v>2011</c:v>
                </c:pt>
                <c:pt idx="232">
                  <c:v>2011</c:v>
                </c:pt>
                <c:pt idx="233">
                  <c:v>2011</c:v>
                </c:pt>
                <c:pt idx="234">
                  <c:v>2011</c:v>
                </c:pt>
                <c:pt idx="235">
                  <c:v>2011</c:v>
                </c:pt>
                <c:pt idx="236">
                  <c:v>2012</c:v>
                </c:pt>
                <c:pt idx="237">
                  <c:v>2012</c:v>
                </c:pt>
                <c:pt idx="238">
                  <c:v>2012</c:v>
                </c:pt>
                <c:pt idx="239">
                  <c:v>2012</c:v>
                </c:pt>
                <c:pt idx="240">
                  <c:v>2012</c:v>
                </c:pt>
                <c:pt idx="241">
                  <c:v>2012</c:v>
                </c:pt>
                <c:pt idx="242">
                  <c:v>2012</c:v>
                </c:pt>
                <c:pt idx="243">
                  <c:v>2012</c:v>
                </c:pt>
                <c:pt idx="244">
                  <c:v>2012</c:v>
                </c:pt>
                <c:pt idx="245">
                  <c:v>2012</c:v>
                </c:pt>
                <c:pt idx="246">
                  <c:v>2012</c:v>
                </c:pt>
                <c:pt idx="247">
                  <c:v>2012</c:v>
                </c:pt>
                <c:pt idx="248">
                  <c:v>2013</c:v>
                </c:pt>
                <c:pt idx="249">
                  <c:v>2013</c:v>
                </c:pt>
                <c:pt idx="250">
                  <c:v>2013</c:v>
                </c:pt>
                <c:pt idx="251">
                  <c:v>2013</c:v>
                </c:pt>
                <c:pt idx="252">
                  <c:v>2013</c:v>
                </c:pt>
                <c:pt idx="253">
                  <c:v>2013</c:v>
                </c:pt>
                <c:pt idx="254">
                  <c:v>2013</c:v>
                </c:pt>
                <c:pt idx="255">
                  <c:v>2013</c:v>
                </c:pt>
                <c:pt idx="256">
                  <c:v>2013</c:v>
                </c:pt>
                <c:pt idx="257">
                  <c:v>2013</c:v>
                </c:pt>
                <c:pt idx="258">
                  <c:v>2013</c:v>
                </c:pt>
                <c:pt idx="259">
                  <c:v>2013</c:v>
                </c:pt>
                <c:pt idx="260">
                  <c:v>2014</c:v>
                </c:pt>
                <c:pt idx="261">
                  <c:v>2014</c:v>
                </c:pt>
                <c:pt idx="262">
                  <c:v>2014</c:v>
                </c:pt>
                <c:pt idx="263">
                  <c:v>2014</c:v>
                </c:pt>
                <c:pt idx="264">
                  <c:v>2014</c:v>
                </c:pt>
                <c:pt idx="265">
                  <c:v>2014</c:v>
                </c:pt>
                <c:pt idx="266">
                  <c:v>2014</c:v>
                </c:pt>
                <c:pt idx="267">
                  <c:v>2014</c:v>
                </c:pt>
                <c:pt idx="268">
                  <c:v>2014</c:v>
                </c:pt>
                <c:pt idx="269">
                  <c:v>2014</c:v>
                </c:pt>
                <c:pt idx="270">
                  <c:v>2014</c:v>
                </c:pt>
                <c:pt idx="271">
                  <c:v>2014</c:v>
                </c:pt>
                <c:pt idx="272">
                  <c:v>2015</c:v>
                </c:pt>
                <c:pt idx="273">
                  <c:v>2015</c:v>
                </c:pt>
                <c:pt idx="274">
                  <c:v>2015</c:v>
                </c:pt>
                <c:pt idx="275">
                  <c:v>2015</c:v>
                </c:pt>
                <c:pt idx="276">
                  <c:v>2015</c:v>
                </c:pt>
                <c:pt idx="277">
                  <c:v>2015</c:v>
                </c:pt>
                <c:pt idx="278">
                  <c:v>2015</c:v>
                </c:pt>
                <c:pt idx="279">
                  <c:v>2015</c:v>
                </c:pt>
                <c:pt idx="280">
                  <c:v>2015</c:v>
                </c:pt>
                <c:pt idx="281">
                  <c:v>2015</c:v>
                </c:pt>
                <c:pt idx="282">
                  <c:v>2015</c:v>
                </c:pt>
                <c:pt idx="283">
                  <c:v>2015</c:v>
                </c:pt>
                <c:pt idx="284">
                  <c:v>2016</c:v>
                </c:pt>
                <c:pt idx="285">
                  <c:v>2016</c:v>
                </c:pt>
                <c:pt idx="286">
                  <c:v>2016</c:v>
                </c:pt>
                <c:pt idx="287">
                  <c:v>2016</c:v>
                </c:pt>
                <c:pt idx="288">
                  <c:v>2016</c:v>
                </c:pt>
                <c:pt idx="289">
                  <c:v>2016</c:v>
                </c:pt>
                <c:pt idx="290">
                  <c:v>2016</c:v>
                </c:pt>
                <c:pt idx="291">
                  <c:v>2016</c:v>
                </c:pt>
                <c:pt idx="292">
                  <c:v>2016</c:v>
                </c:pt>
                <c:pt idx="293">
                  <c:v>2016</c:v>
                </c:pt>
                <c:pt idx="294">
                  <c:v>2016</c:v>
                </c:pt>
                <c:pt idx="295">
                  <c:v>2016</c:v>
                </c:pt>
                <c:pt idx="296">
                  <c:v>2017</c:v>
                </c:pt>
                <c:pt idx="297">
                  <c:v>2017</c:v>
                </c:pt>
                <c:pt idx="298">
                  <c:v>2017</c:v>
                </c:pt>
                <c:pt idx="299">
                  <c:v>2017</c:v>
                </c:pt>
                <c:pt idx="300">
                  <c:v>2017</c:v>
                </c:pt>
                <c:pt idx="301">
                  <c:v>2017</c:v>
                </c:pt>
              </c:strCache>
            </c:strRef>
          </c:cat>
          <c:val>
            <c:numRef>
              <c:f>Sheet1!$D$2:$D$303</c:f>
              <c:numCache>
                <c:formatCode>0.0</c:formatCode>
                <c:ptCount val="302"/>
                <c:pt idx="0">
                  <c:v>15.745715302206012</c:v>
                </c:pt>
                <c:pt idx="1">
                  <c:v>15.707942262944108</c:v>
                </c:pt>
                <c:pt idx="2">
                  <c:v>15.875010869469389</c:v>
                </c:pt>
                <c:pt idx="3">
                  <c:v>16.109091187853586</c:v>
                </c:pt>
                <c:pt idx="4">
                  <c:v>16.361859543434889</c:v>
                </c:pt>
                <c:pt idx="5">
                  <c:v>16.698537990505603</c:v>
                </c:pt>
                <c:pt idx="6">
                  <c:v>16.934892264559391</c:v>
                </c:pt>
                <c:pt idx="7">
                  <c:v>17.014859676388244</c:v>
                </c:pt>
                <c:pt idx="8">
                  <c:v>17.237529764045437</c:v>
                </c:pt>
                <c:pt idx="9">
                  <c:v>17.60459800286721</c:v>
                </c:pt>
                <c:pt idx="10">
                  <c:v>17.814476203080883</c:v>
                </c:pt>
                <c:pt idx="11">
                  <c:v>17.827569954841866</c:v>
                </c:pt>
                <c:pt idx="12">
                  <c:v>17.747295707796713</c:v>
                </c:pt>
                <c:pt idx="13">
                  <c:v>17.724905957645014</c:v>
                </c:pt>
                <c:pt idx="14">
                  <c:v>17.717116684049657</c:v>
                </c:pt>
                <c:pt idx="15">
                  <c:v>17.491735016016879</c:v>
                </c:pt>
                <c:pt idx="16">
                  <c:v>17.199577184441193</c:v>
                </c:pt>
                <c:pt idx="17">
                  <c:v>17.093530960067</c:v>
                </c:pt>
                <c:pt idx="18">
                  <c:v>17.263882258444607</c:v>
                </c:pt>
                <c:pt idx="19">
                  <c:v>17.449223777852808</c:v>
                </c:pt>
                <c:pt idx="20">
                  <c:v>17.478063399710678</c:v>
                </c:pt>
                <c:pt idx="21">
                  <c:v>16.817514818959751</c:v>
                </c:pt>
                <c:pt idx="22">
                  <c:v>16.533466265197077</c:v>
                </c:pt>
                <c:pt idx="23">
                  <c:v>16.255890181283057</c:v>
                </c:pt>
                <c:pt idx="24">
                  <c:v>16.328603028298541</c:v>
                </c:pt>
                <c:pt idx="25">
                  <c:v>16.519762194783045</c:v>
                </c:pt>
                <c:pt idx="26">
                  <c:v>16.44542934490703</c:v>
                </c:pt>
                <c:pt idx="27">
                  <c:v>16.758237854976286</c:v>
                </c:pt>
                <c:pt idx="28">
                  <c:v>16.354769878491922</c:v>
                </c:pt>
                <c:pt idx="29">
                  <c:v>16.349515580963917</c:v>
                </c:pt>
                <c:pt idx="30">
                  <c:v>15.702602162322782</c:v>
                </c:pt>
                <c:pt idx="31">
                  <c:v>15.777746568474868</c:v>
                </c:pt>
                <c:pt idx="32">
                  <c:v>15.736247645035494</c:v>
                </c:pt>
                <c:pt idx="33">
                  <c:v>15.658073367964725</c:v>
                </c:pt>
                <c:pt idx="34">
                  <c:v>15.621437781699862</c:v>
                </c:pt>
                <c:pt idx="35">
                  <c:v>15.435989612726726</c:v>
                </c:pt>
                <c:pt idx="36">
                  <c:v>15.454844214852789</c:v>
                </c:pt>
                <c:pt idx="37">
                  <c:v>15.115658359296495</c:v>
                </c:pt>
                <c:pt idx="38">
                  <c:v>15.145818579347006</c:v>
                </c:pt>
                <c:pt idx="39">
                  <c:v>14.930456127058282</c:v>
                </c:pt>
                <c:pt idx="40">
                  <c:v>14.915559101473963</c:v>
                </c:pt>
                <c:pt idx="41">
                  <c:v>14.837897524016588</c:v>
                </c:pt>
                <c:pt idx="42">
                  <c:v>14.69480523885629</c:v>
                </c:pt>
                <c:pt idx="43">
                  <c:v>14.386776501365937</c:v>
                </c:pt>
                <c:pt idx="44">
                  <c:v>14.482538331361084</c:v>
                </c:pt>
                <c:pt idx="45">
                  <c:v>14.598847307041357</c:v>
                </c:pt>
                <c:pt idx="46">
                  <c:v>14.604203333155127</c:v>
                </c:pt>
                <c:pt idx="47">
                  <c:v>14.69033279570845</c:v>
                </c:pt>
                <c:pt idx="48">
                  <c:v>14.548922254899525</c:v>
                </c:pt>
                <c:pt idx="49">
                  <c:v>14.361986785825925</c:v>
                </c:pt>
                <c:pt idx="50">
                  <c:v>14.311623477977173</c:v>
                </c:pt>
                <c:pt idx="51">
                  <c:v>14.097108733948829</c:v>
                </c:pt>
                <c:pt idx="52">
                  <c:v>14.290051618096115</c:v>
                </c:pt>
                <c:pt idx="53">
                  <c:v>14.404774181463567</c:v>
                </c:pt>
                <c:pt idx="54">
                  <c:v>14.377604985807327</c:v>
                </c:pt>
                <c:pt idx="55">
                  <c:v>14.13842625994312</c:v>
                </c:pt>
                <c:pt idx="56">
                  <c:v>13.867927031960154</c:v>
                </c:pt>
                <c:pt idx="57">
                  <c:v>13.618233420914642</c:v>
                </c:pt>
                <c:pt idx="58">
                  <c:v>13.383576796410141</c:v>
                </c:pt>
                <c:pt idx="59">
                  <c:v>13.126152206296011</c:v>
                </c:pt>
                <c:pt idx="60">
                  <c:v>13.101760302191243</c:v>
                </c:pt>
                <c:pt idx="61">
                  <c:v>13.136205243187199</c:v>
                </c:pt>
                <c:pt idx="62">
                  <c:v>13.619537583370864</c:v>
                </c:pt>
                <c:pt idx="63">
                  <c:v>13.443358970425434</c:v>
                </c:pt>
                <c:pt idx="64">
                  <c:v>13.003072642613031</c:v>
                </c:pt>
                <c:pt idx="65">
                  <c:v>12.591113300149573</c:v>
                </c:pt>
                <c:pt idx="66">
                  <c:v>11.895431133482749</c:v>
                </c:pt>
                <c:pt idx="67">
                  <c:v>12.061411826695553</c:v>
                </c:pt>
                <c:pt idx="68">
                  <c:v>11.913144976858128</c:v>
                </c:pt>
                <c:pt idx="69">
                  <c:v>11.946876091688457</c:v>
                </c:pt>
                <c:pt idx="70">
                  <c:v>11.817736568566442</c:v>
                </c:pt>
                <c:pt idx="71">
                  <c:v>11.952868261145568</c:v>
                </c:pt>
                <c:pt idx="72">
                  <c:v>11.994920193567733</c:v>
                </c:pt>
                <c:pt idx="73">
                  <c:v>11.990021079551571</c:v>
                </c:pt>
                <c:pt idx="74">
                  <c:v>11.956402269529711</c:v>
                </c:pt>
                <c:pt idx="75">
                  <c:v>12.122738324497943</c:v>
                </c:pt>
                <c:pt idx="76">
                  <c:v>12.067018315244525</c:v>
                </c:pt>
                <c:pt idx="77">
                  <c:v>12.006567576778059</c:v>
                </c:pt>
                <c:pt idx="78">
                  <c:v>12.195710696292577</c:v>
                </c:pt>
                <c:pt idx="79">
                  <c:v>12.115134932860325</c:v>
                </c:pt>
                <c:pt idx="80">
                  <c:v>12.173263858674277</c:v>
                </c:pt>
                <c:pt idx="81">
                  <c:v>11.97522221796919</c:v>
                </c:pt>
                <c:pt idx="82">
                  <c:v>11.761867138951752</c:v>
                </c:pt>
                <c:pt idx="83">
                  <c:v>11.454485770247889</c:v>
                </c:pt>
                <c:pt idx="84">
                  <c:v>11.64986303836951</c:v>
                </c:pt>
                <c:pt idx="85">
                  <c:v>11.542070260813366</c:v>
                </c:pt>
                <c:pt idx="86">
                  <c:v>11.363137302273882</c:v>
                </c:pt>
                <c:pt idx="87">
                  <c:v>11.059804413715995</c:v>
                </c:pt>
                <c:pt idx="88">
                  <c:v>10.814172471321072</c:v>
                </c:pt>
                <c:pt idx="89">
                  <c:v>10.85192031892789</c:v>
                </c:pt>
                <c:pt idx="90">
                  <c:v>10.772760777368095</c:v>
                </c:pt>
                <c:pt idx="91">
                  <c:v>10.701887610920407</c:v>
                </c:pt>
                <c:pt idx="92">
                  <c:v>10.963374614303568</c:v>
                </c:pt>
                <c:pt idx="93">
                  <c:v>10.840194018268573</c:v>
                </c:pt>
                <c:pt idx="94">
                  <c:v>11.08194401406176</c:v>
                </c:pt>
                <c:pt idx="95">
                  <c:v>10.845407359134668</c:v>
                </c:pt>
                <c:pt idx="96">
                  <c:v>10.9524884740201</c:v>
                </c:pt>
                <c:pt idx="97">
                  <c:v>10.634275951707107</c:v>
                </c:pt>
                <c:pt idx="98">
                  <c:v>10.36070486261869</c:v>
                </c:pt>
                <c:pt idx="99">
                  <c:v>10.170986794235404</c:v>
                </c:pt>
                <c:pt idx="100">
                  <c:v>10.170828213555398</c:v>
                </c:pt>
                <c:pt idx="101">
                  <c:v>10.556349698529518</c:v>
                </c:pt>
                <c:pt idx="102">
                  <c:v>10.490991365879827</c:v>
                </c:pt>
                <c:pt idx="103">
                  <c:v>10.652215438054462</c:v>
                </c:pt>
                <c:pt idx="104">
                  <c:v>10.412986816316156</c:v>
                </c:pt>
                <c:pt idx="105">
                  <c:v>10.649968332025683</c:v>
                </c:pt>
                <c:pt idx="106">
                  <c:v>10.455534013990817</c:v>
                </c:pt>
                <c:pt idx="107">
                  <c:v>10.462807381471679</c:v>
                </c:pt>
                <c:pt idx="108">
                  <c:v>10.170285433017783</c:v>
                </c:pt>
                <c:pt idx="109">
                  <c:v>10.113923670950326</c:v>
                </c:pt>
                <c:pt idx="110">
                  <c:v>9.9159729617361467</c:v>
                </c:pt>
                <c:pt idx="111">
                  <c:v>10.166493872723739</c:v>
                </c:pt>
                <c:pt idx="112">
                  <c:v>10.186530573858485</c:v>
                </c:pt>
                <c:pt idx="113">
                  <c:v>10.381434372490082</c:v>
                </c:pt>
                <c:pt idx="114">
                  <c:v>10.587824776551273</c:v>
                </c:pt>
                <c:pt idx="115">
                  <c:v>10.860429459633499</c:v>
                </c:pt>
                <c:pt idx="116">
                  <c:v>10.76577531356795</c:v>
                </c:pt>
                <c:pt idx="117">
                  <c:v>10.645136459389214</c:v>
                </c:pt>
                <c:pt idx="118">
                  <c:v>10.794568132011696</c:v>
                </c:pt>
                <c:pt idx="119">
                  <c:v>10.538789043569713</c:v>
                </c:pt>
                <c:pt idx="120">
                  <c:v>10.389746906064433</c:v>
                </c:pt>
                <c:pt idx="121">
                  <c:v>10.238358784642667</c:v>
                </c:pt>
                <c:pt idx="122">
                  <c:v>10.537717943426147</c:v>
                </c:pt>
                <c:pt idx="123">
                  <c:v>10.666806808393602</c:v>
                </c:pt>
                <c:pt idx="124">
                  <c:v>10.518483477628155</c:v>
                </c:pt>
                <c:pt idx="125">
                  <c:v>10.23150448074793</c:v>
                </c:pt>
                <c:pt idx="126">
                  <c:v>10.479285475791453</c:v>
                </c:pt>
                <c:pt idx="127">
                  <c:v>10.277104324750445</c:v>
                </c:pt>
                <c:pt idx="128">
                  <c:v>10.099198301779806</c:v>
                </c:pt>
                <c:pt idx="129">
                  <c:v>10.635809182102381</c:v>
                </c:pt>
                <c:pt idx="130">
                  <c:v>11.090588155926149</c:v>
                </c:pt>
                <c:pt idx="131">
                  <c:v>10.876230978357402</c:v>
                </c:pt>
                <c:pt idx="132">
                  <c:v>10.615177381318459</c:v>
                </c:pt>
                <c:pt idx="133">
                  <c:v>10.540770760006341</c:v>
                </c:pt>
                <c:pt idx="134">
                  <c:v>10.944648980314561</c:v>
                </c:pt>
                <c:pt idx="135">
                  <c:v>10.921746966254339</c:v>
                </c:pt>
                <c:pt idx="136">
                  <c:v>10.655504565089444</c:v>
                </c:pt>
                <c:pt idx="137">
                  <c:v>10.157058650089542</c:v>
                </c:pt>
                <c:pt idx="138">
                  <c:v>9.9214270910077555</c:v>
                </c:pt>
                <c:pt idx="139">
                  <c:v>9.8878995551152595</c:v>
                </c:pt>
                <c:pt idx="140">
                  <c:v>9.9823922044393303</c:v>
                </c:pt>
                <c:pt idx="141">
                  <c:v>10.051493923364706</c:v>
                </c:pt>
                <c:pt idx="142">
                  <c:v>10.174304691889278</c:v>
                </c:pt>
                <c:pt idx="143">
                  <c:v>10.184368034520631</c:v>
                </c:pt>
                <c:pt idx="144">
                  <c:v>9.8973629455077106</c:v>
                </c:pt>
                <c:pt idx="145">
                  <c:v>10.248860963942406</c:v>
                </c:pt>
                <c:pt idx="146">
                  <c:v>10.235314868325975</c:v>
                </c:pt>
                <c:pt idx="147">
                  <c:v>10.346837146743065</c:v>
                </c:pt>
                <c:pt idx="148">
                  <c:v>10.373331802259557</c:v>
                </c:pt>
                <c:pt idx="149">
                  <c:v>10.324677999914959</c:v>
                </c:pt>
                <c:pt idx="150">
                  <c:v>10.491471842885536</c:v>
                </c:pt>
                <c:pt idx="151">
                  <c:v>10.795294789236683</c:v>
                </c:pt>
                <c:pt idx="152">
                  <c:v>10.679362705387696</c:v>
                </c:pt>
                <c:pt idx="153">
                  <c:v>10.867222219327481</c:v>
                </c:pt>
                <c:pt idx="154">
                  <c:v>10.304214122164645</c:v>
                </c:pt>
                <c:pt idx="155">
                  <c:v>10.464858186569428</c:v>
                </c:pt>
                <c:pt idx="156">
                  <c:v>10.842838947173405</c:v>
                </c:pt>
                <c:pt idx="157">
                  <c:v>10.947814296019546</c:v>
                </c:pt>
                <c:pt idx="158">
                  <c:v>10.655732141007157</c:v>
                </c:pt>
                <c:pt idx="159">
                  <c:v>10.726123853029611</c:v>
                </c:pt>
                <c:pt idx="160">
                  <c:v>10.904789481734522</c:v>
                </c:pt>
                <c:pt idx="161">
                  <c:v>11.713389261502618</c:v>
                </c:pt>
                <c:pt idx="162">
                  <c:v>11.725912303956614</c:v>
                </c:pt>
                <c:pt idx="163">
                  <c:v>11.907709999326606</c:v>
                </c:pt>
                <c:pt idx="164">
                  <c:v>11.45520524570264</c:v>
                </c:pt>
                <c:pt idx="165">
                  <c:v>11.526717367904205</c:v>
                </c:pt>
                <c:pt idx="166">
                  <c:v>11.670826923244757</c:v>
                </c:pt>
                <c:pt idx="167">
                  <c:v>11.912268392587503</c:v>
                </c:pt>
                <c:pt idx="168">
                  <c:v>12.256205883896101</c:v>
                </c:pt>
                <c:pt idx="169">
                  <c:v>12.546164665713189</c:v>
                </c:pt>
                <c:pt idx="170">
                  <c:v>12.843383048790402</c:v>
                </c:pt>
                <c:pt idx="171">
                  <c:v>12.49299104816351</c:v>
                </c:pt>
                <c:pt idx="172">
                  <c:v>12.448774299724866</c:v>
                </c:pt>
                <c:pt idx="173">
                  <c:v>12.198894680016496</c:v>
                </c:pt>
                <c:pt idx="174">
                  <c:v>11.797213251526877</c:v>
                </c:pt>
                <c:pt idx="175">
                  <c:v>12.215071546810588</c:v>
                </c:pt>
                <c:pt idx="176">
                  <c:v>12.299034157917019</c:v>
                </c:pt>
                <c:pt idx="177">
                  <c:v>12.455343082552567</c:v>
                </c:pt>
                <c:pt idx="178">
                  <c:v>12.468545830224331</c:v>
                </c:pt>
                <c:pt idx="179">
                  <c:v>12.59100675483165</c:v>
                </c:pt>
                <c:pt idx="180">
                  <c:v>12.69509505327569</c:v>
                </c:pt>
                <c:pt idx="181">
                  <c:v>12.519036213478554</c:v>
                </c:pt>
                <c:pt idx="182">
                  <c:v>12.122310580530215</c:v>
                </c:pt>
                <c:pt idx="183">
                  <c:v>12.198507116911733</c:v>
                </c:pt>
                <c:pt idx="184">
                  <c:v>11.881076825896043</c:v>
                </c:pt>
                <c:pt idx="185">
                  <c:v>11.783501164944701</c:v>
                </c:pt>
                <c:pt idx="186">
                  <c:v>11.889815610107618</c:v>
                </c:pt>
                <c:pt idx="187">
                  <c:v>11.862805820408315</c:v>
                </c:pt>
                <c:pt idx="188">
                  <c:v>12.028401606379836</c:v>
                </c:pt>
                <c:pt idx="189">
                  <c:v>11.987273729202785</c:v>
                </c:pt>
                <c:pt idx="190">
                  <c:v>12.19781696910812</c:v>
                </c:pt>
                <c:pt idx="191">
                  <c:v>12.367687160796441</c:v>
                </c:pt>
                <c:pt idx="192">
                  <c:v>12.018305942516632</c:v>
                </c:pt>
                <c:pt idx="193">
                  <c:v>12.575606382599924</c:v>
                </c:pt>
                <c:pt idx="194">
                  <c:v>12.848594917352079</c:v>
                </c:pt>
                <c:pt idx="195">
                  <c:v>13.255595857072011</c:v>
                </c:pt>
                <c:pt idx="196">
                  <c:v>13.665041242894358</c:v>
                </c:pt>
                <c:pt idx="197">
                  <c:v>13.966188599568019</c:v>
                </c:pt>
                <c:pt idx="198">
                  <c:v>14.383899394188868</c:v>
                </c:pt>
                <c:pt idx="199">
                  <c:v>14.612796487501292</c:v>
                </c:pt>
                <c:pt idx="200">
                  <c:v>14.802575150339701</c:v>
                </c:pt>
                <c:pt idx="201">
                  <c:v>15.195349632790672</c:v>
                </c:pt>
                <c:pt idx="202">
                  <c:v>16.261311511527424</c:v>
                </c:pt>
                <c:pt idx="203">
                  <c:v>16.890196390226279</c:v>
                </c:pt>
                <c:pt idx="204">
                  <c:v>17.608013075544328</c:v>
                </c:pt>
                <c:pt idx="205">
                  <c:v>17.362021285735768</c:v>
                </c:pt>
                <c:pt idx="206">
                  <c:v>17.515146630043247</c:v>
                </c:pt>
                <c:pt idx="207">
                  <c:v>17.649641036401764</c:v>
                </c:pt>
                <c:pt idx="208">
                  <c:v>17.976828325513679</c:v>
                </c:pt>
                <c:pt idx="209">
                  <c:v>18.252002601527931</c:v>
                </c:pt>
                <c:pt idx="210">
                  <c:v>17.57237749914459</c:v>
                </c:pt>
                <c:pt idx="211">
                  <c:v>17.534446738838859</c:v>
                </c:pt>
                <c:pt idx="212">
                  <c:v>17.517318753570287</c:v>
                </c:pt>
                <c:pt idx="213">
                  <c:v>17.809624880628697</c:v>
                </c:pt>
                <c:pt idx="214">
                  <c:v>18.141303598861054</c:v>
                </c:pt>
                <c:pt idx="215">
                  <c:v>17.78629175193814</c:v>
                </c:pt>
                <c:pt idx="216">
                  <c:v>17.690394987291675</c:v>
                </c:pt>
                <c:pt idx="217">
                  <c:v>17.872343287255728</c:v>
                </c:pt>
                <c:pt idx="218">
                  <c:v>17.685676318069998</c:v>
                </c:pt>
                <c:pt idx="219">
                  <c:v>17.980785719206168</c:v>
                </c:pt>
                <c:pt idx="220">
                  <c:v>17.26861463070118</c:v>
                </c:pt>
                <c:pt idx="221">
                  <c:v>17.918019227475725</c:v>
                </c:pt>
                <c:pt idx="222">
                  <c:v>18.18439509585917</c:v>
                </c:pt>
                <c:pt idx="223">
                  <c:v>18.217026329847386</c:v>
                </c:pt>
                <c:pt idx="224">
                  <c:v>18.284529629076044</c:v>
                </c:pt>
                <c:pt idx="225">
                  <c:v>18.049811460468106</c:v>
                </c:pt>
                <c:pt idx="226">
                  <c:v>17.873412547072029</c:v>
                </c:pt>
                <c:pt idx="227">
                  <c:v>17.317679895976443</c:v>
                </c:pt>
                <c:pt idx="228">
                  <c:v>17.782360417549022</c:v>
                </c:pt>
                <c:pt idx="229">
                  <c:v>18.353946428767571</c:v>
                </c:pt>
                <c:pt idx="230">
                  <c:v>19.04463238648437</c:v>
                </c:pt>
                <c:pt idx="231">
                  <c:v>19.524020750955124</c:v>
                </c:pt>
                <c:pt idx="232">
                  <c:v>19.807620976139432</c:v>
                </c:pt>
                <c:pt idx="233">
                  <c:v>20.182023491643967</c:v>
                </c:pt>
                <c:pt idx="234">
                  <c:v>20.260481302114538</c:v>
                </c:pt>
                <c:pt idx="235">
                  <c:v>20.12180506756215</c:v>
                </c:pt>
                <c:pt idx="236">
                  <c:v>19.999099849300748</c:v>
                </c:pt>
                <c:pt idx="237">
                  <c:v>19.829625824169231</c:v>
                </c:pt>
                <c:pt idx="238">
                  <c:v>19.869773623961482</c:v>
                </c:pt>
                <c:pt idx="239">
                  <c:v>19.859410091410883</c:v>
                </c:pt>
                <c:pt idx="240">
                  <c:v>20.017417748023718</c:v>
                </c:pt>
                <c:pt idx="241">
                  <c:v>19.609379416111349</c:v>
                </c:pt>
                <c:pt idx="242">
                  <c:v>19.637940707390282</c:v>
                </c:pt>
                <c:pt idx="243">
                  <c:v>18.781754269333028</c:v>
                </c:pt>
                <c:pt idx="244">
                  <c:v>19.015354014046757</c:v>
                </c:pt>
                <c:pt idx="245">
                  <c:v>18.327526470132867</c:v>
                </c:pt>
                <c:pt idx="246">
                  <c:v>18.621026337284789</c:v>
                </c:pt>
                <c:pt idx="247">
                  <c:v>18.836428826887676</c:v>
                </c:pt>
                <c:pt idx="248">
                  <c:v>19.350842403859104</c:v>
                </c:pt>
                <c:pt idx="249">
                  <c:v>19.097137517369173</c:v>
                </c:pt>
                <c:pt idx="250">
                  <c:v>18.711465848223945</c:v>
                </c:pt>
                <c:pt idx="251">
                  <c:v>18.621762694903683</c:v>
                </c:pt>
                <c:pt idx="252">
                  <c:v>18.838841679138664</c:v>
                </c:pt>
                <c:pt idx="253">
                  <c:v>19.304708926802832</c:v>
                </c:pt>
                <c:pt idx="254">
                  <c:v>19.08949131919999</c:v>
                </c:pt>
                <c:pt idx="255">
                  <c:v>19.344945663871144</c:v>
                </c:pt>
                <c:pt idx="256">
                  <c:v>19.186667784881045</c:v>
                </c:pt>
                <c:pt idx="257">
                  <c:v>18.601235083306737</c:v>
                </c:pt>
                <c:pt idx="258">
                  <c:v>18.016385052838395</c:v>
                </c:pt>
                <c:pt idx="259">
                  <c:v>17.963394466745825</c:v>
                </c:pt>
                <c:pt idx="260">
                  <c:v>17.733188305288024</c:v>
                </c:pt>
                <c:pt idx="261">
                  <c:v>17.110656797345506</c:v>
                </c:pt>
                <c:pt idx="262">
                  <c:v>16.756509758872454</c:v>
                </c:pt>
                <c:pt idx="263">
                  <c:v>16.283275910790561</c:v>
                </c:pt>
                <c:pt idx="264">
                  <c:v>15.707784859952408</c:v>
                </c:pt>
                <c:pt idx="265">
                  <c:v>14.731284911183865</c:v>
                </c:pt>
                <c:pt idx="266">
                  <c:v>14.508862207566342</c:v>
                </c:pt>
                <c:pt idx="267">
                  <c:v>13.994616372793232</c:v>
                </c:pt>
                <c:pt idx="268">
                  <c:v>14.355870660102532</c:v>
                </c:pt>
                <c:pt idx="269">
                  <c:v>14.736488799907137</c:v>
                </c:pt>
                <c:pt idx="270">
                  <c:v>15.164209540418819</c:v>
                </c:pt>
                <c:pt idx="271">
                  <c:v>14.527483974095464</c:v>
                </c:pt>
                <c:pt idx="272">
                  <c:v>14.428396512159768</c:v>
                </c:pt>
                <c:pt idx="273">
                  <c:v>14.275585182657737</c:v>
                </c:pt>
                <c:pt idx="274">
                  <c:v>14.221756063005451</c:v>
                </c:pt>
                <c:pt idx="275">
                  <c:v>14.230352249221657</c:v>
                </c:pt>
                <c:pt idx="276">
                  <c:v>14.115003664441744</c:v>
                </c:pt>
                <c:pt idx="277">
                  <c:v>14.178093169346578</c:v>
                </c:pt>
                <c:pt idx="278">
                  <c:v>13.860991895497445</c:v>
                </c:pt>
                <c:pt idx="279">
                  <c:v>13.056313096529216</c:v>
                </c:pt>
                <c:pt idx="280">
                  <c:v>12.519509839470821</c:v>
                </c:pt>
                <c:pt idx="281">
                  <c:v>12.232710291820425</c:v>
                </c:pt>
                <c:pt idx="282">
                  <c:v>12.285084840430201</c:v>
                </c:pt>
                <c:pt idx="283">
                  <c:v>12.043949453812322</c:v>
                </c:pt>
                <c:pt idx="284">
                  <c:v>12.121484686987268</c:v>
                </c:pt>
                <c:pt idx="285">
                  <c:v>12.226464489653852</c:v>
                </c:pt>
                <c:pt idx="286">
                  <c:v>12.203190087861561</c:v>
                </c:pt>
                <c:pt idx="287">
                  <c:v>11.909930357572183</c:v>
                </c:pt>
                <c:pt idx="288">
                  <c:v>11.70923990553659</c:v>
                </c:pt>
                <c:pt idx="289">
                  <c:v>11.760871727221078</c:v>
                </c:pt>
                <c:pt idx="290">
                  <c:v>11.823051719784782</c:v>
                </c:pt>
                <c:pt idx="291">
                  <c:v>12.012640563792905</c:v>
                </c:pt>
                <c:pt idx="292">
                  <c:v>11.629191283148758</c:v>
                </c:pt>
                <c:pt idx="293">
                  <c:v>11.432534127551916</c:v>
                </c:pt>
                <c:pt idx="294">
                  <c:v>11.090273775345718</c:v>
                </c:pt>
                <c:pt idx="295">
                  <c:v>11.077706483871138</c:v>
                </c:pt>
                <c:pt idx="296">
                  <c:v>10.930380530277914</c:v>
                </c:pt>
                <c:pt idx="297">
                  <c:v>10.810710432750513</c:v>
                </c:pt>
                <c:pt idx="298">
                  <c:v>10.594677126279329</c:v>
                </c:pt>
                <c:pt idx="299">
                  <c:v>10.706348216234767</c:v>
                </c:pt>
                <c:pt idx="300">
                  <c:v>10.97848725136063</c:v>
                </c:pt>
                <c:pt idx="301">
                  <c:v>10.825283341863949</c:v>
                </c:pt>
              </c:numCache>
            </c:numRef>
          </c:val>
          <c:smooth val="0"/>
          <c:extLst>
            <c:ext xmlns:c16="http://schemas.microsoft.com/office/drawing/2014/chart" uri="{C3380CC4-5D6E-409C-BE32-E72D297353CC}">
              <c16:uniqueId val="{00000000-EF62-4E0B-9D73-02AE8EE40094}"/>
            </c:ext>
          </c:extLst>
        </c:ser>
        <c:ser>
          <c:idx val="0"/>
          <c:order val="1"/>
          <c:tx>
            <c:strRef>
              <c:f>Sheet1!$F$1</c:f>
              <c:strCache>
                <c:ptCount val="1"/>
                <c:pt idx="0">
                  <c:v>25-49</c:v>
                </c:pt>
              </c:strCache>
            </c:strRef>
          </c:tx>
          <c:spPr>
            <a:ln w="28575" cap="rnd">
              <a:solidFill>
                <a:schemeClr val="accent1"/>
              </a:solidFill>
              <a:round/>
            </a:ln>
            <a:effectLst/>
          </c:spPr>
          <c:marker>
            <c:symbol val="none"/>
          </c:marker>
          <c:cat>
            <c:strRef>
              <c:f>Sheet1!$B$2:$B$303</c:f>
              <c:strCache>
                <c:ptCount val="302"/>
                <c:pt idx="0">
                  <c:v>1992</c:v>
                </c:pt>
                <c:pt idx="1">
                  <c:v>1992</c:v>
                </c:pt>
                <c:pt idx="2">
                  <c:v>1992</c:v>
                </c:pt>
                <c:pt idx="3">
                  <c:v>1992</c:v>
                </c:pt>
                <c:pt idx="4">
                  <c:v>1992</c:v>
                </c:pt>
                <c:pt idx="5">
                  <c:v>1992</c:v>
                </c:pt>
                <c:pt idx="6">
                  <c:v>1992</c:v>
                </c:pt>
                <c:pt idx="7">
                  <c:v>1992</c:v>
                </c:pt>
                <c:pt idx="8">
                  <c:v>1993</c:v>
                </c:pt>
                <c:pt idx="9">
                  <c:v>1993</c:v>
                </c:pt>
                <c:pt idx="10">
                  <c:v>1993</c:v>
                </c:pt>
                <c:pt idx="11">
                  <c:v>1993</c:v>
                </c:pt>
                <c:pt idx="12">
                  <c:v>1993</c:v>
                </c:pt>
                <c:pt idx="13">
                  <c:v>1993</c:v>
                </c:pt>
                <c:pt idx="14">
                  <c:v>1993</c:v>
                </c:pt>
                <c:pt idx="15">
                  <c:v>1993</c:v>
                </c:pt>
                <c:pt idx="16">
                  <c:v>1993</c:v>
                </c:pt>
                <c:pt idx="17">
                  <c:v>1993</c:v>
                </c:pt>
                <c:pt idx="18">
                  <c:v>1993</c:v>
                </c:pt>
                <c:pt idx="19">
                  <c:v>1993</c:v>
                </c:pt>
                <c:pt idx="20">
                  <c:v>1994</c:v>
                </c:pt>
                <c:pt idx="21">
                  <c:v>1994</c:v>
                </c:pt>
                <c:pt idx="22">
                  <c:v>1994</c:v>
                </c:pt>
                <c:pt idx="23">
                  <c:v>1994</c:v>
                </c:pt>
                <c:pt idx="24">
                  <c:v>1994</c:v>
                </c:pt>
                <c:pt idx="25">
                  <c:v>1994</c:v>
                </c:pt>
                <c:pt idx="26">
                  <c:v>1994</c:v>
                </c:pt>
                <c:pt idx="27">
                  <c:v>1994</c:v>
                </c:pt>
                <c:pt idx="28">
                  <c:v>1994</c:v>
                </c:pt>
                <c:pt idx="29">
                  <c:v>1994</c:v>
                </c:pt>
                <c:pt idx="30">
                  <c:v>1994</c:v>
                </c:pt>
                <c:pt idx="31">
                  <c:v>1994</c:v>
                </c:pt>
                <c:pt idx="32">
                  <c:v>1995</c:v>
                </c:pt>
                <c:pt idx="33">
                  <c:v>1995</c:v>
                </c:pt>
                <c:pt idx="34">
                  <c:v>1995</c:v>
                </c:pt>
                <c:pt idx="35">
                  <c:v>1995</c:v>
                </c:pt>
                <c:pt idx="36">
                  <c:v>1995</c:v>
                </c:pt>
                <c:pt idx="37">
                  <c:v>1995</c:v>
                </c:pt>
                <c:pt idx="38">
                  <c:v>1995</c:v>
                </c:pt>
                <c:pt idx="39">
                  <c:v>1995</c:v>
                </c:pt>
                <c:pt idx="40">
                  <c:v>1995</c:v>
                </c:pt>
                <c:pt idx="41">
                  <c:v>1995</c:v>
                </c:pt>
                <c:pt idx="42">
                  <c:v>1995</c:v>
                </c:pt>
                <c:pt idx="43">
                  <c:v>1995</c:v>
                </c:pt>
                <c:pt idx="44">
                  <c:v>1996</c:v>
                </c:pt>
                <c:pt idx="45">
                  <c:v>1996</c:v>
                </c:pt>
                <c:pt idx="46">
                  <c:v>1996</c:v>
                </c:pt>
                <c:pt idx="47">
                  <c:v>1996</c:v>
                </c:pt>
                <c:pt idx="48">
                  <c:v>1996</c:v>
                </c:pt>
                <c:pt idx="49">
                  <c:v>1996</c:v>
                </c:pt>
                <c:pt idx="50">
                  <c:v>1996</c:v>
                </c:pt>
                <c:pt idx="51">
                  <c:v>1996</c:v>
                </c:pt>
                <c:pt idx="52">
                  <c:v>1996</c:v>
                </c:pt>
                <c:pt idx="53">
                  <c:v>1996</c:v>
                </c:pt>
                <c:pt idx="54">
                  <c:v>1996</c:v>
                </c:pt>
                <c:pt idx="55">
                  <c:v>1996</c:v>
                </c:pt>
                <c:pt idx="56">
                  <c:v>1997</c:v>
                </c:pt>
                <c:pt idx="57">
                  <c:v>1997</c:v>
                </c:pt>
                <c:pt idx="58">
                  <c:v>1997</c:v>
                </c:pt>
                <c:pt idx="59">
                  <c:v>1997</c:v>
                </c:pt>
                <c:pt idx="60">
                  <c:v>1997</c:v>
                </c:pt>
                <c:pt idx="61">
                  <c:v>1997</c:v>
                </c:pt>
                <c:pt idx="62">
                  <c:v>1997</c:v>
                </c:pt>
                <c:pt idx="63">
                  <c:v>1997</c:v>
                </c:pt>
                <c:pt idx="64">
                  <c:v>1997</c:v>
                </c:pt>
                <c:pt idx="65">
                  <c:v>1997</c:v>
                </c:pt>
                <c:pt idx="66">
                  <c:v>1997</c:v>
                </c:pt>
                <c:pt idx="67">
                  <c:v>1997</c:v>
                </c:pt>
                <c:pt idx="68">
                  <c:v>1998</c:v>
                </c:pt>
                <c:pt idx="69">
                  <c:v>1998</c:v>
                </c:pt>
                <c:pt idx="70">
                  <c:v>1998</c:v>
                </c:pt>
                <c:pt idx="71">
                  <c:v>1998</c:v>
                </c:pt>
                <c:pt idx="72">
                  <c:v>1998</c:v>
                </c:pt>
                <c:pt idx="73">
                  <c:v>1998</c:v>
                </c:pt>
                <c:pt idx="74">
                  <c:v>1998</c:v>
                </c:pt>
                <c:pt idx="75">
                  <c:v>1998</c:v>
                </c:pt>
                <c:pt idx="76">
                  <c:v>1998</c:v>
                </c:pt>
                <c:pt idx="77">
                  <c:v>1998</c:v>
                </c:pt>
                <c:pt idx="78">
                  <c:v>1998</c:v>
                </c:pt>
                <c:pt idx="79">
                  <c:v>1998</c:v>
                </c:pt>
                <c:pt idx="80">
                  <c:v>1999</c:v>
                </c:pt>
                <c:pt idx="81">
                  <c:v>1999</c:v>
                </c:pt>
                <c:pt idx="82">
                  <c:v>1999</c:v>
                </c:pt>
                <c:pt idx="83">
                  <c:v>1999</c:v>
                </c:pt>
                <c:pt idx="84">
                  <c:v>1999</c:v>
                </c:pt>
                <c:pt idx="85">
                  <c:v>1999</c:v>
                </c:pt>
                <c:pt idx="86">
                  <c:v>1999</c:v>
                </c:pt>
                <c:pt idx="87">
                  <c:v>1999</c:v>
                </c:pt>
                <c:pt idx="88">
                  <c:v>1999</c:v>
                </c:pt>
                <c:pt idx="89">
                  <c:v>1999</c:v>
                </c:pt>
                <c:pt idx="90">
                  <c:v>1999</c:v>
                </c:pt>
                <c:pt idx="91">
                  <c:v>1999</c:v>
                </c:pt>
                <c:pt idx="92">
                  <c:v>2000</c:v>
                </c:pt>
                <c:pt idx="93">
                  <c:v>2000</c:v>
                </c:pt>
                <c:pt idx="94">
                  <c:v>2000</c:v>
                </c:pt>
                <c:pt idx="95">
                  <c:v>2000</c:v>
                </c:pt>
                <c:pt idx="96">
                  <c:v>2000</c:v>
                </c:pt>
                <c:pt idx="97">
                  <c:v>2000</c:v>
                </c:pt>
                <c:pt idx="98">
                  <c:v>2000</c:v>
                </c:pt>
                <c:pt idx="99">
                  <c:v>2000</c:v>
                </c:pt>
                <c:pt idx="100">
                  <c:v>2000</c:v>
                </c:pt>
                <c:pt idx="101">
                  <c:v>2000</c:v>
                </c:pt>
                <c:pt idx="102">
                  <c:v>2000</c:v>
                </c:pt>
                <c:pt idx="103">
                  <c:v>2000</c:v>
                </c:pt>
                <c:pt idx="104">
                  <c:v>2001</c:v>
                </c:pt>
                <c:pt idx="105">
                  <c:v>2001</c:v>
                </c:pt>
                <c:pt idx="106">
                  <c:v>2001</c:v>
                </c:pt>
                <c:pt idx="107">
                  <c:v>2001</c:v>
                </c:pt>
                <c:pt idx="108">
                  <c:v>2001</c:v>
                </c:pt>
                <c:pt idx="109">
                  <c:v>2001</c:v>
                </c:pt>
                <c:pt idx="110">
                  <c:v>2001</c:v>
                </c:pt>
                <c:pt idx="111">
                  <c:v>2001</c:v>
                </c:pt>
                <c:pt idx="112">
                  <c:v>2001</c:v>
                </c:pt>
                <c:pt idx="113">
                  <c:v>2001</c:v>
                </c:pt>
                <c:pt idx="114">
                  <c:v>2001</c:v>
                </c:pt>
                <c:pt idx="115">
                  <c:v>2001</c:v>
                </c:pt>
                <c:pt idx="116">
                  <c:v>2002</c:v>
                </c:pt>
                <c:pt idx="117">
                  <c:v>2002</c:v>
                </c:pt>
                <c:pt idx="118">
                  <c:v>2002</c:v>
                </c:pt>
                <c:pt idx="119">
                  <c:v>2002</c:v>
                </c:pt>
                <c:pt idx="120">
                  <c:v>2002</c:v>
                </c:pt>
                <c:pt idx="121">
                  <c:v>2002</c:v>
                </c:pt>
                <c:pt idx="122">
                  <c:v>2002</c:v>
                </c:pt>
                <c:pt idx="123">
                  <c:v>2002</c:v>
                </c:pt>
                <c:pt idx="124">
                  <c:v>2002</c:v>
                </c:pt>
                <c:pt idx="125">
                  <c:v>2002</c:v>
                </c:pt>
                <c:pt idx="126">
                  <c:v>2002</c:v>
                </c:pt>
                <c:pt idx="127">
                  <c:v>2002</c:v>
                </c:pt>
                <c:pt idx="128">
                  <c:v>2003</c:v>
                </c:pt>
                <c:pt idx="129">
                  <c:v>2003</c:v>
                </c:pt>
                <c:pt idx="130">
                  <c:v>2003</c:v>
                </c:pt>
                <c:pt idx="131">
                  <c:v>2003</c:v>
                </c:pt>
                <c:pt idx="132">
                  <c:v>2003</c:v>
                </c:pt>
                <c:pt idx="133">
                  <c:v>2003</c:v>
                </c:pt>
                <c:pt idx="134">
                  <c:v>2003</c:v>
                </c:pt>
                <c:pt idx="135">
                  <c:v>2003</c:v>
                </c:pt>
                <c:pt idx="136">
                  <c:v>2003</c:v>
                </c:pt>
                <c:pt idx="137">
                  <c:v>2003</c:v>
                </c:pt>
                <c:pt idx="138">
                  <c:v>2003</c:v>
                </c:pt>
                <c:pt idx="139">
                  <c:v>2003</c:v>
                </c:pt>
                <c:pt idx="140">
                  <c:v>2004</c:v>
                </c:pt>
                <c:pt idx="141">
                  <c:v>2004</c:v>
                </c:pt>
                <c:pt idx="142">
                  <c:v>2004</c:v>
                </c:pt>
                <c:pt idx="143">
                  <c:v>2004</c:v>
                </c:pt>
                <c:pt idx="144">
                  <c:v>2004</c:v>
                </c:pt>
                <c:pt idx="145">
                  <c:v>2004</c:v>
                </c:pt>
                <c:pt idx="146">
                  <c:v>2004</c:v>
                </c:pt>
                <c:pt idx="147">
                  <c:v>2004</c:v>
                </c:pt>
                <c:pt idx="148">
                  <c:v>2004</c:v>
                </c:pt>
                <c:pt idx="149">
                  <c:v>2004</c:v>
                </c:pt>
                <c:pt idx="150">
                  <c:v>2004</c:v>
                </c:pt>
                <c:pt idx="151">
                  <c:v>2004</c:v>
                </c:pt>
                <c:pt idx="152">
                  <c:v>2005</c:v>
                </c:pt>
                <c:pt idx="153">
                  <c:v>2005</c:v>
                </c:pt>
                <c:pt idx="154">
                  <c:v>2005</c:v>
                </c:pt>
                <c:pt idx="155">
                  <c:v>2005</c:v>
                </c:pt>
                <c:pt idx="156">
                  <c:v>2005</c:v>
                </c:pt>
                <c:pt idx="157">
                  <c:v>2005</c:v>
                </c:pt>
                <c:pt idx="158">
                  <c:v>2005</c:v>
                </c:pt>
                <c:pt idx="159">
                  <c:v>2005</c:v>
                </c:pt>
                <c:pt idx="160">
                  <c:v>2005</c:v>
                </c:pt>
                <c:pt idx="161">
                  <c:v>2005</c:v>
                </c:pt>
                <c:pt idx="162">
                  <c:v>2005</c:v>
                </c:pt>
                <c:pt idx="163">
                  <c:v>2005</c:v>
                </c:pt>
                <c:pt idx="164">
                  <c:v>2006</c:v>
                </c:pt>
                <c:pt idx="165">
                  <c:v>2006</c:v>
                </c:pt>
                <c:pt idx="166">
                  <c:v>2006</c:v>
                </c:pt>
                <c:pt idx="167">
                  <c:v>2006</c:v>
                </c:pt>
                <c:pt idx="168">
                  <c:v>2006</c:v>
                </c:pt>
                <c:pt idx="169">
                  <c:v>2006</c:v>
                </c:pt>
                <c:pt idx="170">
                  <c:v>2006</c:v>
                </c:pt>
                <c:pt idx="171">
                  <c:v>2006</c:v>
                </c:pt>
                <c:pt idx="172">
                  <c:v>2006</c:v>
                </c:pt>
                <c:pt idx="173">
                  <c:v>2006</c:v>
                </c:pt>
                <c:pt idx="174">
                  <c:v>2006</c:v>
                </c:pt>
                <c:pt idx="175">
                  <c:v>2006</c:v>
                </c:pt>
                <c:pt idx="176">
                  <c:v>2007</c:v>
                </c:pt>
                <c:pt idx="177">
                  <c:v>2007</c:v>
                </c:pt>
                <c:pt idx="178">
                  <c:v>2007</c:v>
                </c:pt>
                <c:pt idx="179">
                  <c:v>2007</c:v>
                </c:pt>
                <c:pt idx="180">
                  <c:v>2007</c:v>
                </c:pt>
                <c:pt idx="181">
                  <c:v>2007</c:v>
                </c:pt>
                <c:pt idx="182">
                  <c:v>2007</c:v>
                </c:pt>
                <c:pt idx="183">
                  <c:v>2007</c:v>
                </c:pt>
                <c:pt idx="184">
                  <c:v>2007</c:v>
                </c:pt>
                <c:pt idx="185">
                  <c:v>2007</c:v>
                </c:pt>
                <c:pt idx="186">
                  <c:v>2007</c:v>
                </c:pt>
                <c:pt idx="187">
                  <c:v>2007</c:v>
                </c:pt>
                <c:pt idx="188">
                  <c:v>2008</c:v>
                </c:pt>
                <c:pt idx="189">
                  <c:v>2008</c:v>
                </c:pt>
                <c:pt idx="190">
                  <c:v>2008</c:v>
                </c:pt>
                <c:pt idx="191">
                  <c:v>2008</c:v>
                </c:pt>
                <c:pt idx="192">
                  <c:v>2008</c:v>
                </c:pt>
                <c:pt idx="193">
                  <c:v>2008</c:v>
                </c:pt>
                <c:pt idx="194">
                  <c:v>2008</c:v>
                </c:pt>
                <c:pt idx="195">
                  <c:v>2008</c:v>
                </c:pt>
                <c:pt idx="196">
                  <c:v>2008</c:v>
                </c:pt>
                <c:pt idx="197">
                  <c:v>2008</c:v>
                </c:pt>
                <c:pt idx="198">
                  <c:v>2008</c:v>
                </c:pt>
                <c:pt idx="199">
                  <c:v>2008</c:v>
                </c:pt>
                <c:pt idx="200">
                  <c:v>2009</c:v>
                </c:pt>
                <c:pt idx="201">
                  <c:v>2009</c:v>
                </c:pt>
                <c:pt idx="202">
                  <c:v>2009</c:v>
                </c:pt>
                <c:pt idx="203">
                  <c:v>2009</c:v>
                </c:pt>
                <c:pt idx="204">
                  <c:v>2009</c:v>
                </c:pt>
                <c:pt idx="205">
                  <c:v>2009</c:v>
                </c:pt>
                <c:pt idx="206">
                  <c:v>2009</c:v>
                </c:pt>
                <c:pt idx="207">
                  <c:v>2009</c:v>
                </c:pt>
                <c:pt idx="208">
                  <c:v>2009</c:v>
                </c:pt>
                <c:pt idx="209">
                  <c:v>2009</c:v>
                </c:pt>
                <c:pt idx="210">
                  <c:v>2009</c:v>
                </c:pt>
                <c:pt idx="211">
                  <c:v>2009</c:v>
                </c:pt>
                <c:pt idx="212">
                  <c:v>2010</c:v>
                </c:pt>
                <c:pt idx="213">
                  <c:v>2010</c:v>
                </c:pt>
                <c:pt idx="214">
                  <c:v>2010</c:v>
                </c:pt>
                <c:pt idx="215">
                  <c:v>2010</c:v>
                </c:pt>
                <c:pt idx="216">
                  <c:v>2010</c:v>
                </c:pt>
                <c:pt idx="217">
                  <c:v>2010</c:v>
                </c:pt>
                <c:pt idx="218">
                  <c:v>2010</c:v>
                </c:pt>
                <c:pt idx="219">
                  <c:v>2010</c:v>
                </c:pt>
                <c:pt idx="220">
                  <c:v>2010</c:v>
                </c:pt>
                <c:pt idx="221">
                  <c:v>2010</c:v>
                </c:pt>
                <c:pt idx="222">
                  <c:v>2010</c:v>
                </c:pt>
                <c:pt idx="223">
                  <c:v>2010</c:v>
                </c:pt>
                <c:pt idx="224">
                  <c:v>2011</c:v>
                </c:pt>
                <c:pt idx="225">
                  <c:v>2011</c:v>
                </c:pt>
                <c:pt idx="226">
                  <c:v>2011</c:v>
                </c:pt>
                <c:pt idx="227">
                  <c:v>2011</c:v>
                </c:pt>
                <c:pt idx="228">
                  <c:v>2011</c:v>
                </c:pt>
                <c:pt idx="229">
                  <c:v>2011</c:v>
                </c:pt>
                <c:pt idx="230">
                  <c:v>2011</c:v>
                </c:pt>
                <c:pt idx="231">
                  <c:v>2011</c:v>
                </c:pt>
                <c:pt idx="232">
                  <c:v>2011</c:v>
                </c:pt>
                <c:pt idx="233">
                  <c:v>2011</c:v>
                </c:pt>
                <c:pt idx="234">
                  <c:v>2011</c:v>
                </c:pt>
                <c:pt idx="235">
                  <c:v>2011</c:v>
                </c:pt>
                <c:pt idx="236">
                  <c:v>2012</c:v>
                </c:pt>
                <c:pt idx="237">
                  <c:v>2012</c:v>
                </c:pt>
                <c:pt idx="238">
                  <c:v>2012</c:v>
                </c:pt>
                <c:pt idx="239">
                  <c:v>2012</c:v>
                </c:pt>
                <c:pt idx="240">
                  <c:v>2012</c:v>
                </c:pt>
                <c:pt idx="241">
                  <c:v>2012</c:v>
                </c:pt>
                <c:pt idx="242">
                  <c:v>2012</c:v>
                </c:pt>
                <c:pt idx="243">
                  <c:v>2012</c:v>
                </c:pt>
                <c:pt idx="244">
                  <c:v>2012</c:v>
                </c:pt>
                <c:pt idx="245">
                  <c:v>2012</c:v>
                </c:pt>
                <c:pt idx="246">
                  <c:v>2012</c:v>
                </c:pt>
                <c:pt idx="247">
                  <c:v>2012</c:v>
                </c:pt>
                <c:pt idx="248">
                  <c:v>2013</c:v>
                </c:pt>
                <c:pt idx="249">
                  <c:v>2013</c:v>
                </c:pt>
                <c:pt idx="250">
                  <c:v>2013</c:v>
                </c:pt>
                <c:pt idx="251">
                  <c:v>2013</c:v>
                </c:pt>
                <c:pt idx="252">
                  <c:v>2013</c:v>
                </c:pt>
                <c:pt idx="253">
                  <c:v>2013</c:v>
                </c:pt>
                <c:pt idx="254">
                  <c:v>2013</c:v>
                </c:pt>
                <c:pt idx="255">
                  <c:v>2013</c:v>
                </c:pt>
                <c:pt idx="256">
                  <c:v>2013</c:v>
                </c:pt>
                <c:pt idx="257">
                  <c:v>2013</c:v>
                </c:pt>
                <c:pt idx="258">
                  <c:v>2013</c:v>
                </c:pt>
                <c:pt idx="259">
                  <c:v>2013</c:v>
                </c:pt>
                <c:pt idx="260">
                  <c:v>2014</c:v>
                </c:pt>
                <c:pt idx="261">
                  <c:v>2014</c:v>
                </c:pt>
                <c:pt idx="262">
                  <c:v>2014</c:v>
                </c:pt>
                <c:pt idx="263">
                  <c:v>2014</c:v>
                </c:pt>
                <c:pt idx="264">
                  <c:v>2014</c:v>
                </c:pt>
                <c:pt idx="265">
                  <c:v>2014</c:v>
                </c:pt>
                <c:pt idx="266">
                  <c:v>2014</c:v>
                </c:pt>
                <c:pt idx="267">
                  <c:v>2014</c:v>
                </c:pt>
                <c:pt idx="268">
                  <c:v>2014</c:v>
                </c:pt>
                <c:pt idx="269">
                  <c:v>2014</c:v>
                </c:pt>
                <c:pt idx="270">
                  <c:v>2014</c:v>
                </c:pt>
                <c:pt idx="271">
                  <c:v>2014</c:v>
                </c:pt>
                <c:pt idx="272">
                  <c:v>2015</c:v>
                </c:pt>
                <c:pt idx="273">
                  <c:v>2015</c:v>
                </c:pt>
                <c:pt idx="274">
                  <c:v>2015</c:v>
                </c:pt>
                <c:pt idx="275">
                  <c:v>2015</c:v>
                </c:pt>
                <c:pt idx="276">
                  <c:v>2015</c:v>
                </c:pt>
                <c:pt idx="277">
                  <c:v>2015</c:v>
                </c:pt>
                <c:pt idx="278">
                  <c:v>2015</c:v>
                </c:pt>
                <c:pt idx="279">
                  <c:v>2015</c:v>
                </c:pt>
                <c:pt idx="280">
                  <c:v>2015</c:v>
                </c:pt>
                <c:pt idx="281">
                  <c:v>2015</c:v>
                </c:pt>
                <c:pt idx="282">
                  <c:v>2015</c:v>
                </c:pt>
                <c:pt idx="283">
                  <c:v>2015</c:v>
                </c:pt>
                <c:pt idx="284">
                  <c:v>2016</c:v>
                </c:pt>
                <c:pt idx="285">
                  <c:v>2016</c:v>
                </c:pt>
                <c:pt idx="286">
                  <c:v>2016</c:v>
                </c:pt>
                <c:pt idx="287">
                  <c:v>2016</c:v>
                </c:pt>
                <c:pt idx="288">
                  <c:v>2016</c:v>
                </c:pt>
                <c:pt idx="289">
                  <c:v>2016</c:v>
                </c:pt>
                <c:pt idx="290">
                  <c:v>2016</c:v>
                </c:pt>
                <c:pt idx="291">
                  <c:v>2016</c:v>
                </c:pt>
                <c:pt idx="292">
                  <c:v>2016</c:v>
                </c:pt>
                <c:pt idx="293">
                  <c:v>2016</c:v>
                </c:pt>
                <c:pt idx="294">
                  <c:v>2016</c:v>
                </c:pt>
                <c:pt idx="295">
                  <c:v>2016</c:v>
                </c:pt>
                <c:pt idx="296">
                  <c:v>2017</c:v>
                </c:pt>
                <c:pt idx="297">
                  <c:v>2017</c:v>
                </c:pt>
                <c:pt idx="298">
                  <c:v>2017</c:v>
                </c:pt>
                <c:pt idx="299">
                  <c:v>2017</c:v>
                </c:pt>
                <c:pt idx="300">
                  <c:v>2017</c:v>
                </c:pt>
                <c:pt idx="301">
                  <c:v>2017</c:v>
                </c:pt>
              </c:strCache>
            </c:strRef>
          </c:cat>
          <c:val>
            <c:numRef>
              <c:f>Sheet1!$F$2:$F$303</c:f>
              <c:numCache>
                <c:formatCode>0.0</c:formatCode>
                <c:ptCount val="302"/>
                <c:pt idx="0">
                  <c:v>8.6233213297457461</c:v>
                </c:pt>
                <c:pt idx="1">
                  <c:v>8.5293810466994628</c:v>
                </c:pt>
                <c:pt idx="2">
                  <c:v>8.5967652637285852</c:v>
                </c:pt>
                <c:pt idx="3">
                  <c:v>8.6073988617583215</c:v>
                </c:pt>
                <c:pt idx="4">
                  <c:v>8.5638779183326861</c:v>
                </c:pt>
                <c:pt idx="5">
                  <c:v>8.7192340296038235</c:v>
                </c:pt>
                <c:pt idx="6">
                  <c:v>8.8016539412624333</c:v>
                </c:pt>
                <c:pt idx="7">
                  <c:v>8.9157696968326601</c:v>
                </c:pt>
                <c:pt idx="8">
                  <c:v>9.0198669396978595</c:v>
                </c:pt>
                <c:pt idx="9">
                  <c:v>9.1747047012532565</c:v>
                </c:pt>
                <c:pt idx="10">
                  <c:v>9.069147445682475</c:v>
                </c:pt>
                <c:pt idx="11">
                  <c:v>9.0304643659366057</c:v>
                </c:pt>
                <c:pt idx="12">
                  <c:v>8.8325825347423379</c:v>
                </c:pt>
                <c:pt idx="13">
                  <c:v>8.787705977750214</c:v>
                </c:pt>
                <c:pt idx="14">
                  <c:v>8.7893033802058671</c:v>
                </c:pt>
                <c:pt idx="15">
                  <c:v>8.7766203265829805</c:v>
                </c:pt>
                <c:pt idx="16">
                  <c:v>8.7097511648558239</c:v>
                </c:pt>
                <c:pt idx="17">
                  <c:v>8.7200062884402492</c:v>
                </c:pt>
                <c:pt idx="18">
                  <c:v>8.7064812371098483</c:v>
                </c:pt>
                <c:pt idx="19">
                  <c:v>8.7030835807056572</c:v>
                </c:pt>
                <c:pt idx="20">
                  <c:v>8.6859484495139743</c:v>
                </c:pt>
                <c:pt idx="21">
                  <c:v>8.5812025047642937</c:v>
                </c:pt>
                <c:pt idx="22">
                  <c:v>8.412158858650745</c:v>
                </c:pt>
                <c:pt idx="23">
                  <c:v>8.327600958563341</c:v>
                </c:pt>
                <c:pt idx="24">
                  <c:v>8.3210062609884599</c:v>
                </c:pt>
                <c:pt idx="25">
                  <c:v>8.2371092566749287</c:v>
                </c:pt>
                <c:pt idx="26">
                  <c:v>8.1319200444914426</c:v>
                </c:pt>
                <c:pt idx="27">
                  <c:v>8.0340415245968728</c:v>
                </c:pt>
                <c:pt idx="28">
                  <c:v>7.9104493643776381</c:v>
                </c:pt>
                <c:pt idx="29">
                  <c:v>7.8285411213712148</c:v>
                </c:pt>
                <c:pt idx="30">
                  <c:v>7.7639910410434343</c:v>
                </c:pt>
                <c:pt idx="31">
                  <c:v>7.6305387433743448</c:v>
                </c:pt>
                <c:pt idx="32">
                  <c:v>7.6048378800520497</c:v>
                </c:pt>
                <c:pt idx="33">
                  <c:v>7.5860903853331472</c:v>
                </c:pt>
                <c:pt idx="34">
                  <c:v>7.6209085251684376</c:v>
                </c:pt>
                <c:pt idx="35">
                  <c:v>7.585156225372776</c:v>
                </c:pt>
                <c:pt idx="36">
                  <c:v>7.5213903144723755</c:v>
                </c:pt>
                <c:pt idx="37">
                  <c:v>7.4617645893437041</c:v>
                </c:pt>
                <c:pt idx="38">
                  <c:v>7.4942352128478644</c:v>
                </c:pt>
                <c:pt idx="39">
                  <c:v>7.4328027380177906</c:v>
                </c:pt>
                <c:pt idx="40">
                  <c:v>7.4978093562209915</c:v>
                </c:pt>
                <c:pt idx="41">
                  <c:v>7.4579758905176723</c:v>
                </c:pt>
                <c:pt idx="42">
                  <c:v>7.385271227511117</c:v>
                </c:pt>
                <c:pt idx="43">
                  <c:v>7.1407795099438678</c:v>
                </c:pt>
                <c:pt idx="44">
                  <c:v>7.2045337498337414</c:v>
                </c:pt>
                <c:pt idx="45">
                  <c:v>7.1351483297850269</c:v>
                </c:pt>
                <c:pt idx="46">
                  <c:v>7.034327461780256</c:v>
                </c:pt>
                <c:pt idx="47">
                  <c:v>7.0808948157060865</c:v>
                </c:pt>
                <c:pt idx="48">
                  <c:v>7.0689082351230557</c:v>
                </c:pt>
                <c:pt idx="49">
                  <c:v>7.0678113562737721</c:v>
                </c:pt>
                <c:pt idx="50">
                  <c:v>6.9595959805132726</c:v>
                </c:pt>
                <c:pt idx="51">
                  <c:v>6.8615839602339523</c:v>
                </c:pt>
                <c:pt idx="52">
                  <c:v>6.7965099953295418</c:v>
                </c:pt>
                <c:pt idx="53">
                  <c:v>6.7409353223354245</c:v>
                </c:pt>
                <c:pt idx="54">
                  <c:v>6.598830147926213</c:v>
                </c:pt>
                <c:pt idx="55">
                  <c:v>6.5216786561470901</c:v>
                </c:pt>
                <c:pt idx="56">
                  <c:v>6.4089355592267445</c:v>
                </c:pt>
                <c:pt idx="57">
                  <c:v>6.2717342701645755</c:v>
                </c:pt>
                <c:pt idx="58">
                  <c:v>6.1062224255763269</c:v>
                </c:pt>
                <c:pt idx="59">
                  <c:v>6.0242163447442358</c:v>
                </c:pt>
                <c:pt idx="60">
                  <c:v>5.9642436579100826</c:v>
                </c:pt>
                <c:pt idx="61">
                  <c:v>5.9378372454974429</c:v>
                </c:pt>
                <c:pt idx="62">
                  <c:v>5.9565894362730871</c:v>
                </c:pt>
                <c:pt idx="63">
                  <c:v>5.7961250853126547</c:v>
                </c:pt>
                <c:pt idx="64">
                  <c:v>5.60789585832394</c:v>
                </c:pt>
                <c:pt idx="65">
                  <c:v>5.4792360966837244</c:v>
                </c:pt>
                <c:pt idx="66">
                  <c:v>5.5034825005247967</c:v>
                </c:pt>
                <c:pt idx="67">
                  <c:v>5.428576544020002</c:v>
                </c:pt>
                <c:pt idx="68">
                  <c:v>5.2966233575129191</c:v>
                </c:pt>
                <c:pt idx="69">
                  <c:v>5.2234229043477391</c:v>
                </c:pt>
                <c:pt idx="70">
                  <c:v>5.1956145618458738</c:v>
                </c:pt>
                <c:pt idx="71">
                  <c:v>5.1129350829417328</c:v>
                </c:pt>
                <c:pt idx="72">
                  <c:v>5.1330289419655202</c:v>
                </c:pt>
                <c:pt idx="73">
                  <c:v>5.099395557539518</c:v>
                </c:pt>
                <c:pt idx="74">
                  <c:v>5.1541485883603988</c:v>
                </c:pt>
                <c:pt idx="75">
                  <c:v>5.1146900231585386</c:v>
                </c:pt>
                <c:pt idx="76">
                  <c:v>5.1219005639209536</c:v>
                </c:pt>
                <c:pt idx="77">
                  <c:v>5.1353583127471376</c:v>
                </c:pt>
                <c:pt idx="78">
                  <c:v>5.0084589946024503</c:v>
                </c:pt>
                <c:pt idx="79">
                  <c:v>4.9699520117578322</c:v>
                </c:pt>
                <c:pt idx="80">
                  <c:v>5.0141482920197742</c:v>
                </c:pt>
                <c:pt idx="81">
                  <c:v>5.0587246191522777</c:v>
                </c:pt>
                <c:pt idx="82">
                  <c:v>5.040032264325486</c:v>
                </c:pt>
                <c:pt idx="83">
                  <c:v>5.0447575092248407</c:v>
                </c:pt>
                <c:pt idx="84">
                  <c:v>4.9835814988636145</c:v>
                </c:pt>
                <c:pt idx="85">
                  <c:v>4.9194904481438604</c:v>
                </c:pt>
                <c:pt idx="86">
                  <c:v>4.89407442194904</c:v>
                </c:pt>
                <c:pt idx="87">
                  <c:v>4.8348248119179118</c:v>
                </c:pt>
                <c:pt idx="88">
                  <c:v>4.8770879394931077</c:v>
                </c:pt>
                <c:pt idx="89">
                  <c:v>4.8519360569267338</c:v>
                </c:pt>
                <c:pt idx="90">
                  <c:v>4.855545686364187</c:v>
                </c:pt>
                <c:pt idx="91">
                  <c:v>4.7902028462915931</c:v>
                </c:pt>
                <c:pt idx="92">
                  <c:v>4.7795359237422392</c:v>
                </c:pt>
                <c:pt idx="93">
                  <c:v>4.7184015033603055</c:v>
                </c:pt>
                <c:pt idx="94">
                  <c:v>4.6138687556887357</c:v>
                </c:pt>
                <c:pt idx="95">
                  <c:v>4.5038805704711082</c:v>
                </c:pt>
                <c:pt idx="96">
                  <c:v>4.426919652302832</c:v>
                </c:pt>
                <c:pt idx="97">
                  <c:v>4.3695846330321277</c:v>
                </c:pt>
                <c:pt idx="98">
                  <c:v>4.2694556389959866</c:v>
                </c:pt>
                <c:pt idx="99">
                  <c:v>4.1869416383257025</c:v>
                </c:pt>
                <c:pt idx="100">
                  <c:v>4.2294972823990795</c:v>
                </c:pt>
                <c:pt idx="101">
                  <c:v>4.2436387581532076</c:v>
                </c:pt>
                <c:pt idx="102">
                  <c:v>4.1274132960427412</c:v>
                </c:pt>
                <c:pt idx="103">
                  <c:v>4.0324026592068831</c:v>
                </c:pt>
                <c:pt idx="104">
                  <c:v>4.0492306649371574</c:v>
                </c:pt>
                <c:pt idx="105">
                  <c:v>4.0838932168504511</c:v>
                </c:pt>
                <c:pt idx="106">
                  <c:v>4.0556704004451962</c:v>
                </c:pt>
                <c:pt idx="107">
                  <c:v>4.0042949581133307</c:v>
                </c:pt>
                <c:pt idx="108">
                  <c:v>3.9866768002575936</c:v>
                </c:pt>
                <c:pt idx="109">
                  <c:v>4.1028646177421173</c:v>
                </c:pt>
                <c:pt idx="110">
                  <c:v>4.1147656538264066</c:v>
                </c:pt>
                <c:pt idx="111">
                  <c:v>4.0666194537434297</c:v>
                </c:pt>
                <c:pt idx="112">
                  <c:v>4.0673886811243589</c:v>
                </c:pt>
                <c:pt idx="113">
                  <c:v>4.0385817110591287</c:v>
                </c:pt>
                <c:pt idx="114">
                  <c:v>4.1040738181846681</c:v>
                </c:pt>
                <c:pt idx="115">
                  <c:v>4.1583895861144917</c:v>
                </c:pt>
                <c:pt idx="116">
                  <c:v>4.2017433787183887</c:v>
                </c:pt>
                <c:pt idx="117">
                  <c:v>4.1621660031139918</c:v>
                </c:pt>
                <c:pt idx="118">
                  <c:v>4.1428910214299988</c:v>
                </c:pt>
                <c:pt idx="119">
                  <c:v>4.1701143961434175</c:v>
                </c:pt>
                <c:pt idx="120">
                  <c:v>4.1934262731785372</c:v>
                </c:pt>
                <c:pt idx="121">
                  <c:v>4.1098769164404709</c:v>
                </c:pt>
                <c:pt idx="122">
                  <c:v>4.0977370273252109</c:v>
                </c:pt>
                <c:pt idx="123">
                  <c:v>4.1232653957048786</c:v>
                </c:pt>
                <c:pt idx="124">
                  <c:v>4.2542590168010079</c:v>
                </c:pt>
                <c:pt idx="125">
                  <c:v>4.2078707262218451</c:v>
                </c:pt>
                <c:pt idx="126">
                  <c:v>4.0917813890412598</c:v>
                </c:pt>
                <c:pt idx="127">
                  <c:v>3.9732246356975378</c:v>
                </c:pt>
                <c:pt idx="128">
                  <c:v>3.8332748689868663</c:v>
                </c:pt>
                <c:pt idx="129">
                  <c:v>3.9174085595353256</c:v>
                </c:pt>
                <c:pt idx="130">
                  <c:v>3.9376142408121977</c:v>
                </c:pt>
                <c:pt idx="131">
                  <c:v>3.9148387481968521</c:v>
                </c:pt>
                <c:pt idx="132">
                  <c:v>3.8191089007950838</c:v>
                </c:pt>
                <c:pt idx="133">
                  <c:v>3.7444863691538122</c:v>
                </c:pt>
                <c:pt idx="134">
                  <c:v>3.8715173839306884</c:v>
                </c:pt>
                <c:pt idx="135">
                  <c:v>3.9310309648694335</c:v>
                </c:pt>
                <c:pt idx="136">
                  <c:v>3.9683283337946955</c:v>
                </c:pt>
                <c:pt idx="137">
                  <c:v>3.9004372737440582</c:v>
                </c:pt>
                <c:pt idx="138">
                  <c:v>3.8680082916551957</c:v>
                </c:pt>
                <c:pt idx="139">
                  <c:v>3.862712546760922</c:v>
                </c:pt>
                <c:pt idx="140">
                  <c:v>3.80434616734183</c:v>
                </c:pt>
                <c:pt idx="141">
                  <c:v>3.7236701874737426</c:v>
                </c:pt>
                <c:pt idx="142">
                  <c:v>3.6625699799371985</c:v>
                </c:pt>
                <c:pt idx="143">
                  <c:v>3.6425583161025399</c:v>
                </c:pt>
                <c:pt idx="144">
                  <c:v>3.7025163783448951</c:v>
                </c:pt>
                <c:pt idx="145">
                  <c:v>3.6875347692971023</c:v>
                </c:pt>
                <c:pt idx="146">
                  <c:v>3.5902131466533058</c:v>
                </c:pt>
                <c:pt idx="147">
                  <c:v>3.5423842257030067</c:v>
                </c:pt>
                <c:pt idx="148">
                  <c:v>3.4504183052124326</c:v>
                </c:pt>
                <c:pt idx="149">
                  <c:v>3.4957884242515647</c:v>
                </c:pt>
                <c:pt idx="150">
                  <c:v>3.474138160878721</c:v>
                </c:pt>
                <c:pt idx="151">
                  <c:v>3.4811961989437519</c:v>
                </c:pt>
                <c:pt idx="152">
                  <c:v>3.4814375878702593</c:v>
                </c:pt>
                <c:pt idx="153">
                  <c:v>3.512727704744075</c:v>
                </c:pt>
                <c:pt idx="154">
                  <c:v>3.4752819257558185</c:v>
                </c:pt>
                <c:pt idx="155">
                  <c:v>3.5131597185842729</c:v>
                </c:pt>
                <c:pt idx="156">
                  <c:v>3.5486506564934648</c:v>
                </c:pt>
                <c:pt idx="157">
                  <c:v>3.4911573297505214</c:v>
                </c:pt>
                <c:pt idx="158">
                  <c:v>3.4614754102855758</c:v>
                </c:pt>
                <c:pt idx="159">
                  <c:v>3.3925562905042526</c:v>
                </c:pt>
                <c:pt idx="160">
                  <c:v>3.4397939886710001</c:v>
                </c:pt>
                <c:pt idx="161">
                  <c:v>3.5215260941294892</c:v>
                </c:pt>
                <c:pt idx="162">
                  <c:v>3.7155818940518728</c:v>
                </c:pt>
                <c:pt idx="163">
                  <c:v>3.7953105434823651</c:v>
                </c:pt>
                <c:pt idx="164">
                  <c:v>3.7896075346828559</c:v>
                </c:pt>
                <c:pt idx="165">
                  <c:v>3.95040330323436</c:v>
                </c:pt>
                <c:pt idx="166">
                  <c:v>4.0195157766502971</c:v>
                </c:pt>
                <c:pt idx="167">
                  <c:v>4.0735712448940875</c:v>
                </c:pt>
                <c:pt idx="168">
                  <c:v>4.1333165001931631</c:v>
                </c:pt>
                <c:pt idx="169">
                  <c:v>4.1988376089569783</c:v>
                </c:pt>
                <c:pt idx="170">
                  <c:v>4.1947703051484728</c:v>
                </c:pt>
                <c:pt idx="171">
                  <c:v>4.1850864055684527</c:v>
                </c:pt>
                <c:pt idx="172">
                  <c:v>4.1444838801464181</c:v>
                </c:pt>
                <c:pt idx="173">
                  <c:v>4.2184857959600857</c:v>
                </c:pt>
                <c:pt idx="174">
                  <c:v>4.2627802116204441</c:v>
                </c:pt>
                <c:pt idx="175">
                  <c:v>4.2965327115985597</c:v>
                </c:pt>
                <c:pt idx="176">
                  <c:v>4.2617068138909291</c:v>
                </c:pt>
                <c:pt idx="177">
                  <c:v>4.2167394546758947</c:v>
                </c:pt>
                <c:pt idx="178">
                  <c:v>4.1639068076818555</c:v>
                </c:pt>
                <c:pt idx="179">
                  <c:v>4.0464927851661328</c:v>
                </c:pt>
                <c:pt idx="180">
                  <c:v>3.9044650057822179</c:v>
                </c:pt>
                <c:pt idx="181">
                  <c:v>3.8460168206413834</c:v>
                </c:pt>
                <c:pt idx="182">
                  <c:v>3.8155518493275467</c:v>
                </c:pt>
                <c:pt idx="183">
                  <c:v>3.8271370991615679</c:v>
                </c:pt>
                <c:pt idx="184">
                  <c:v>3.8667394730850271</c:v>
                </c:pt>
                <c:pt idx="185">
                  <c:v>3.8581259876185028</c:v>
                </c:pt>
                <c:pt idx="186">
                  <c:v>3.8948078711840544</c:v>
                </c:pt>
                <c:pt idx="187">
                  <c:v>3.8447456612132411</c:v>
                </c:pt>
                <c:pt idx="188">
                  <c:v>3.9052266223734122</c:v>
                </c:pt>
                <c:pt idx="189">
                  <c:v>3.9117827686355069</c:v>
                </c:pt>
                <c:pt idx="190">
                  <c:v>3.9012985347528506</c:v>
                </c:pt>
                <c:pt idx="191">
                  <c:v>3.9984766265211587</c:v>
                </c:pt>
                <c:pt idx="192">
                  <c:v>3.8946398239884226</c:v>
                </c:pt>
                <c:pt idx="193">
                  <c:v>3.9986921983375807</c:v>
                </c:pt>
                <c:pt idx="194">
                  <c:v>4.1346333853158095</c:v>
                </c:pt>
                <c:pt idx="195">
                  <c:v>4.3158159539893974</c:v>
                </c:pt>
                <c:pt idx="196">
                  <c:v>4.4264430344545396</c:v>
                </c:pt>
                <c:pt idx="197">
                  <c:v>4.4920352978294575</c:v>
                </c:pt>
                <c:pt idx="198">
                  <c:v>4.6511498531052453</c:v>
                </c:pt>
                <c:pt idx="199">
                  <c:v>4.8526687800949047</c:v>
                </c:pt>
                <c:pt idx="200">
                  <c:v>5.0438898748780918</c:v>
                </c:pt>
                <c:pt idx="201">
                  <c:v>5.3152421771084448</c:v>
                </c:pt>
                <c:pt idx="202">
                  <c:v>5.536113933420685</c:v>
                </c:pt>
                <c:pt idx="203">
                  <c:v>5.6952184429372954</c:v>
                </c:pt>
                <c:pt idx="204">
                  <c:v>6.0164400320785187</c:v>
                </c:pt>
                <c:pt idx="205">
                  <c:v>6.2803824458638582</c:v>
                </c:pt>
                <c:pt idx="206">
                  <c:v>6.3461576547682457</c:v>
                </c:pt>
                <c:pt idx="207">
                  <c:v>6.3540008283553151</c:v>
                </c:pt>
                <c:pt idx="208">
                  <c:v>6.3047347513877474</c:v>
                </c:pt>
                <c:pt idx="209">
                  <c:v>6.2940825959101723</c:v>
                </c:pt>
                <c:pt idx="210">
                  <c:v>6.2582700760340266</c:v>
                </c:pt>
                <c:pt idx="211">
                  <c:v>6.2420306849001044</c:v>
                </c:pt>
                <c:pt idx="212">
                  <c:v>6.1851072415753636</c:v>
                </c:pt>
                <c:pt idx="213">
                  <c:v>6.4520600502479892</c:v>
                </c:pt>
                <c:pt idx="214">
                  <c:v>6.5129321158695488</c:v>
                </c:pt>
                <c:pt idx="215">
                  <c:v>6.4900026064601217</c:v>
                </c:pt>
                <c:pt idx="216">
                  <c:v>6.3823994927627679</c:v>
                </c:pt>
                <c:pt idx="217">
                  <c:v>6.3060230840038383</c:v>
                </c:pt>
                <c:pt idx="218">
                  <c:v>6.3168507085647629</c:v>
                </c:pt>
                <c:pt idx="219">
                  <c:v>6.2286549226788175</c:v>
                </c:pt>
                <c:pt idx="220">
                  <c:v>6.2849945376096379</c:v>
                </c:pt>
                <c:pt idx="221">
                  <c:v>6.2967470552034168</c:v>
                </c:pt>
                <c:pt idx="222">
                  <c:v>6.2870830971708962</c:v>
                </c:pt>
                <c:pt idx="223">
                  <c:v>6.2152994741482708</c:v>
                </c:pt>
                <c:pt idx="224">
                  <c:v>6.2822955728500958</c:v>
                </c:pt>
                <c:pt idx="225">
                  <c:v>6.1616825724352466</c:v>
                </c:pt>
                <c:pt idx="226">
                  <c:v>6.15012031195812</c:v>
                </c:pt>
                <c:pt idx="227">
                  <c:v>6.2122170086685742</c:v>
                </c:pt>
                <c:pt idx="228">
                  <c:v>6.2955355348957003</c:v>
                </c:pt>
                <c:pt idx="229">
                  <c:v>6.3682057550696278</c:v>
                </c:pt>
                <c:pt idx="230">
                  <c:v>6.3421631760652364</c:v>
                </c:pt>
                <c:pt idx="231">
                  <c:v>6.4613977540375886</c:v>
                </c:pt>
                <c:pt idx="232">
                  <c:v>6.5080636103945437</c:v>
                </c:pt>
                <c:pt idx="233">
                  <c:v>6.532043825018885</c:v>
                </c:pt>
                <c:pt idx="234">
                  <c:v>6.551443131835395</c:v>
                </c:pt>
                <c:pt idx="235">
                  <c:v>6.5070434804224959</c:v>
                </c:pt>
                <c:pt idx="236">
                  <c:v>6.4564780503837973</c:v>
                </c:pt>
                <c:pt idx="237">
                  <c:v>6.3925728574765914</c:v>
                </c:pt>
                <c:pt idx="238">
                  <c:v>6.3516842529049642</c:v>
                </c:pt>
                <c:pt idx="239">
                  <c:v>6.3277523972109337</c:v>
                </c:pt>
                <c:pt idx="240">
                  <c:v>6.2457096662986125</c:v>
                </c:pt>
                <c:pt idx="241">
                  <c:v>6.213105914610793</c:v>
                </c:pt>
                <c:pt idx="242">
                  <c:v>6.2157638221435692</c:v>
                </c:pt>
                <c:pt idx="243">
                  <c:v>6.2079040589406373</c:v>
                </c:pt>
                <c:pt idx="244">
                  <c:v>6.1860832695018049</c:v>
                </c:pt>
                <c:pt idx="245">
                  <c:v>6.2662267280437982</c:v>
                </c:pt>
                <c:pt idx="246">
                  <c:v>6.1320259859835184</c:v>
                </c:pt>
                <c:pt idx="247">
                  <c:v>6.118261750574832</c:v>
                </c:pt>
                <c:pt idx="248">
                  <c:v>6.0833371434254992</c:v>
                </c:pt>
                <c:pt idx="249">
                  <c:v>6.3711227848541645</c:v>
                </c:pt>
                <c:pt idx="250">
                  <c:v>6.2314773634275085</c:v>
                </c:pt>
                <c:pt idx="251">
                  <c:v>6.1605117703603964</c:v>
                </c:pt>
                <c:pt idx="252">
                  <c:v>6.0250858514321468</c:v>
                </c:pt>
                <c:pt idx="253">
                  <c:v>5.9324949751424247</c:v>
                </c:pt>
                <c:pt idx="254">
                  <c:v>5.8817074085678946</c:v>
                </c:pt>
                <c:pt idx="255">
                  <c:v>5.9296228402088946</c:v>
                </c:pt>
                <c:pt idx="256">
                  <c:v>5.8254762817245682</c:v>
                </c:pt>
                <c:pt idx="257">
                  <c:v>5.5717055706552037</c:v>
                </c:pt>
                <c:pt idx="258">
                  <c:v>5.4239040852266962</c:v>
                </c:pt>
                <c:pt idx="259">
                  <c:v>5.5111593071720604</c:v>
                </c:pt>
                <c:pt idx="260">
                  <c:v>5.4565448031388737</c:v>
                </c:pt>
                <c:pt idx="261">
                  <c:v>5.2242143242919772</c:v>
                </c:pt>
                <c:pt idx="262">
                  <c:v>5.1499634066021907</c:v>
                </c:pt>
                <c:pt idx="263">
                  <c:v>5.0333924988256378</c:v>
                </c:pt>
                <c:pt idx="264">
                  <c:v>4.896601505318956</c:v>
                </c:pt>
                <c:pt idx="265">
                  <c:v>4.9302150044363779</c:v>
                </c:pt>
                <c:pt idx="266">
                  <c:v>4.8436675288451791</c:v>
                </c:pt>
                <c:pt idx="267">
                  <c:v>4.7645672614599519</c:v>
                </c:pt>
                <c:pt idx="268">
                  <c:v>4.6600189108022239</c:v>
                </c:pt>
                <c:pt idx="269">
                  <c:v>4.6055896382947887</c:v>
                </c:pt>
                <c:pt idx="270">
                  <c:v>4.4273627054059634</c:v>
                </c:pt>
                <c:pt idx="271">
                  <c:v>4.2974483533849011</c:v>
                </c:pt>
                <c:pt idx="272">
                  <c:v>4.3246946687113423</c:v>
                </c:pt>
                <c:pt idx="273">
                  <c:v>4.2697162967213513</c:v>
                </c:pt>
                <c:pt idx="274">
                  <c:v>4.2317021627907234</c:v>
                </c:pt>
                <c:pt idx="275">
                  <c:v>4.220909570818705</c:v>
                </c:pt>
                <c:pt idx="276">
                  <c:v>4.3486842869567726</c:v>
                </c:pt>
                <c:pt idx="277">
                  <c:v>4.3066006047466425</c:v>
                </c:pt>
                <c:pt idx="278">
                  <c:v>4.1876274886257887</c:v>
                </c:pt>
                <c:pt idx="279">
                  <c:v>4.1149417224258986</c:v>
                </c:pt>
                <c:pt idx="280">
                  <c:v>4.1448250909861848</c:v>
                </c:pt>
                <c:pt idx="281">
                  <c:v>4.0644181508953316</c:v>
                </c:pt>
                <c:pt idx="282">
                  <c:v>3.8768802813864434</c:v>
                </c:pt>
                <c:pt idx="283">
                  <c:v>3.9929428981284403</c:v>
                </c:pt>
                <c:pt idx="284">
                  <c:v>3.9344756076070806</c:v>
                </c:pt>
                <c:pt idx="285">
                  <c:v>3.9535891209533491</c:v>
                </c:pt>
                <c:pt idx="286">
                  <c:v>3.8337045362027706</c:v>
                </c:pt>
                <c:pt idx="287">
                  <c:v>3.8120610873529923</c:v>
                </c:pt>
                <c:pt idx="288">
                  <c:v>3.7598951749640683</c:v>
                </c:pt>
                <c:pt idx="289">
                  <c:v>3.760373107544003</c:v>
                </c:pt>
                <c:pt idx="290">
                  <c:v>3.6780778252926591</c:v>
                </c:pt>
                <c:pt idx="291">
                  <c:v>3.8143795130050666</c:v>
                </c:pt>
                <c:pt idx="292">
                  <c:v>3.7565905096640475</c:v>
                </c:pt>
                <c:pt idx="293">
                  <c:v>3.8005002973476207</c:v>
                </c:pt>
                <c:pt idx="294">
                  <c:v>3.8446569886272819</c:v>
                </c:pt>
                <c:pt idx="295">
                  <c:v>3.7863386450106362</c:v>
                </c:pt>
                <c:pt idx="296">
                  <c:v>3.8260977737141442</c:v>
                </c:pt>
                <c:pt idx="297">
                  <c:v>3.726355409871307</c:v>
                </c:pt>
                <c:pt idx="298">
                  <c:v>3.6731400462928034</c:v>
                </c:pt>
                <c:pt idx="299">
                  <c:v>3.5862255566158998</c:v>
                </c:pt>
                <c:pt idx="300">
                  <c:v>3.4312892066064249</c:v>
                </c:pt>
                <c:pt idx="301">
                  <c:v>3.4080355641756808</c:v>
                </c:pt>
              </c:numCache>
            </c:numRef>
          </c:val>
          <c:smooth val="0"/>
          <c:extLst>
            <c:ext xmlns:c16="http://schemas.microsoft.com/office/drawing/2014/chart" uri="{C3380CC4-5D6E-409C-BE32-E72D297353CC}">
              <c16:uniqueId val="{00000001-EF62-4E0B-9D73-02AE8EE40094}"/>
            </c:ext>
          </c:extLst>
        </c:ser>
        <c:dLbls>
          <c:showLegendKey val="0"/>
          <c:showVal val="0"/>
          <c:showCatName val="0"/>
          <c:showSerName val="0"/>
          <c:showPercent val="0"/>
          <c:showBubbleSize val="0"/>
        </c:dLbls>
        <c:smooth val="0"/>
        <c:axId val="304990744"/>
        <c:axId val="465888440"/>
      </c:lineChart>
      <c:catAx>
        <c:axId val="3049907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54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465888440"/>
        <c:crosses val="autoZero"/>
        <c:auto val="0"/>
        <c:lblAlgn val="ctr"/>
        <c:lblOffset val="100"/>
        <c:tickLblSkip val="12"/>
        <c:noMultiLvlLbl val="0"/>
      </c:catAx>
      <c:valAx>
        <c:axId val="465888440"/>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Unemployment rate (%)</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04990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mn-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1">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8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2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DC9D87-1F4D-4870-A798-D7E4619EC20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50DFA730-DB55-4A66-BC18-C7F96710B65D}">
      <dgm:prSet phldrT="[Text]" custT="1"/>
      <dgm:spPr/>
      <dgm:t>
        <a:bodyPr/>
        <a:lstStyle/>
        <a:p>
          <a:r>
            <a:rPr lang="en-US" sz="2800" b="0" i="0" dirty="0"/>
            <a:t>Risks higher for those with greatest disadvantage</a:t>
          </a:r>
        </a:p>
      </dgm:t>
    </dgm:pt>
    <dgm:pt modelId="{626EA321-589F-4DAE-B812-EAA094D3EC62}" type="parTrans" cxnId="{9C2720F0-E0A1-40CA-BD8D-AFEB0BA30FD1}">
      <dgm:prSet/>
      <dgm:spPr/>
      <dgm:t>
        <a:bodyPr/>
        <a:lstStyle/>
        <a:p>
          <a:endParaRPr lang="en-US"/>
        </a:p>
      </dgm:t>
    </dgm:pt>
    <dgm:pt modelId="{CA214757-CFF9-4449-ACFF-806BA50F8C03}" type="sibTrans" cxnId="{9C2720F0-E0A1-40CA-BD8D-AFEB0BA30FD1}">
      <dgm:prSet/>
      <dgm:spPr/>
      <dgm:t>
        <a:bodyPr/>
        <a:lstStyle/>
        <a:p>
          <a:endParaRPr lang="en-US"/>
        </a:p>
      </dgm:t>
    </dgm:pt>
    <dgm:pt modelId="{C84574B1-51F6-4576-A377-1A770321457C}">
      <dgm:prSet phldrT="[Text]"/>
      <dgm:spPr/>
      <dgm:t>
        <a:bodyPr/>
        <a:lstStyle/>
        <a:p>
          <a:r>
            <a:rPr lang="en-US" dirty="0"/>
            <a:t>Risks lower entering the </a:t>
          </a:r>
          <a:r>
            <a:rPr lang="en-US" dirty="0" err="1"/>
            <a:t>labour</a:t>
          </a:r>
          <a:r>
            <a:rPr lang="en-US" dirty="0"/>
            <a:t> market rather than HE</a:t>
          </a:r>
        </a:p>
      </dgm:t>
    </dgm:pt>
    <dgm:pt modelId="{D5F0E272-2D31-40BD-9CBD-006CCAC7800C}" type="parTrans" cxnId="{85E518EB-6DD6-488A-A837-3E89496431D0}">
      <dgm:prSet/>
      <dgm:spPr/>
      <dgm:t>
        <a:bodyPr/>
        <a:lstStyle/>
        <a:p>
          <a:endParaRPr lang="en-US"/>
        </a:p>
      </dgm:t>
    </dgm:pt>
    <dgm:pt modelId="{115A9395-9757-4E81-B2BE-A6CD2FC25357}" type="sibTrans" cxnId="{85E518EB-6DD6-488A-A837-3E89496431D0}">
      <dgm:prSet/>
      <dgm:spPr/>
      <dgm:t>
        <a:bodyPr/>
        <a:lstStyle/>
        <a:p>
          <a:endParaRPr lang="en-US"/>
        </a:p>
      </dgm:t>
    </dgm:pt>
    <dgm:pt modelId="{E60F0E28-123D-4EBD-9AC7-51B1BCFABE8C}" type="pres">
      <dgm:prSet presAssocID="{E9DC9D87-1F4D-4870-A798-D7E4619EC20C}" presName="compositeShape" presStyleCnt="0">
        <dgm:presLayoutVars>
          <dgm:chMax val="2"/>
          <dgm:dir/>
          <dgm:resizeHandles val="exact"/>
        </dgm:presLayoutVars>
      </dgm:prSet>
      <dgm:spPr/>
    </dgm:pt>
    <dgm:pt modelId="{E079BE2C-A377-4319-A23A-0C58CD71B283}" type="pres">
      <dgm:prSet presAssocID="{E9DC9D87-1F4D-4870-A798-D7E4619EC20C}" presName="divider" presStyleLbl="fgShp" presStyleIdx="0" presStyleCnt="1"/>
      <dgm:spPr/>
    </dgm:pt>
    <dgm:pt modelId="{1030BE9E-4C22-44AE-A212-6266AFA7EA03}" type="pres">
      <dgm:prSet presAssocID="{50DFA730-DB55-4A66-BC18-C7F96710B65D}" presName="downArrow" presStyleLbl="node1" presStyleIdx="0" presStyleCnt="2"/>
      <dgm:spPr/>
    </dgm:pt>
    <dgm:pt modelId="{623D21EA-D6C7-45C0-8D15-E1B4E17FE13D}" type="pres">
      <dgm:prSet presAssocID="{50DFA730-DB55-4A66-BC18-C7F96710B65D}" presName="downArrowText" presStyleLbl="revTx" presStyleIdx="0" presStyleCnt="2" custLinFactNeighborX="13010" custLinFactNeighborY="-863">
        <dgm:presLayoutVars>
          <dgm:bulletEnabled val="1"/>
        </dgm:presLayoutVars>
      </dgm:prSet>
      <dgm:spPr/>
    </dgm:pt>
    <dgm:pt modelId="{6349DBA6-4F1D-4AFD-914C-BF4393E6FCD9}" type="pres">
      <dgm:prSet presAssocID="{C84574B1-51F6-4576-A377-1A770321457C}" presName="upArrow" presStyleLbl="node1" presStyleIdx="1" presStyleCnt="2"/>
      <dgm:spPr/>
    </dgm:pt>
    <dgm:pt modelId="{06880C27-6E99-49E0-9401-AC1A9515748D}" type="pres">
      <dgm:prSet presAssocID="{C84574B1-51F6-4576-A377-1A770321457C}" presName="upArrowText" presStyleLbl="revTx" presStyleIdx="1" presStyleCnt="2" custLinFactNeighborX="-9634" custLinFactNeighborY="-813">
        <dgm:presLayoutVars>
          <dgm:bulletEnabled val="1"/>
        </dgm:presLayoutVars>
      </dgm:prSet>
      <dgm:spPr/>
    </dgm:pt>
  </dgm:ptLst>
  <dgm:cxnLst>
    <dgm:cxn modelId="{5DA59B44-5EA1-4ADA-B9E4-F6869AF6E283}" type="presOf" srcId="{E9DC9D87-1F4D-4870-A798-D7E4619EC20C}" destId="{E60F0E28-123D-4EBD-9AC7-51B1BCFABE8C}" srcOrd="0" destOrd="0" presId="urn:microsoft.com/office/officeart/2005/8/layout/arrow3"/>
    <dgm:cxn modelId="{5E473374-2EF4-4C54-91BD-061BE67A5B2B}" type="presOf" srcId="{C84574B1-51F6-4576-A377-1A770321457C}" destId="{06880C27-6E99-49E0-9401-AC1A9515748D}" srcOrd="0" destOrd="0" presId="urn:microsoft.com/office/officeart/2005/8/layout/arrow3"/>
    <dgm:cxn modelId="{EFECFFB6-55D9-41A3-B826-6268DAEB3AB4}" type="presOf" srcId="{50DFA730-DB55-4A66-BC18-C7F96710B65D}" destId="{623D21EA-D6C7-45C0-8D15-E1B4E17FE13D}" srcOrd="0" destOrd="0" presId="urn:microsoft.com/office/officeart/2005/8/layout/arrow3"/>
    <dgm:cxn modelId="{85E518EB-6DD6-488A-A837-3E89496431D0}" srcId="{E9DC9D87-1F4D-4870-A798-D7E4619EC20C}" destId="{C84574B1-51F6-4576-A377-1A770321457C}" srcOrd="1" destOrd="0" parTransId="{D5F0E272-2D31-40BD-9CBD-006CCAC7800C}" sibTransId="{115A9395-9757-4E81-B2BE-A6CD2FC25357}"/>
    <dgm:cxn modelId="{9C2720F0-E0A1-40CA-BD8D-AFEB0BA30FD1}" srcId="{E9DC9D87-1F4D-4870-A798-D7E4619EC20C}" destId="{50DFA730-DB55-4A66-BC18-C7F96710B65D}" srcOrd="0" destOrd="0" parTransId="{626EA321-589F-4DAE-B812-EAA094D3EC62}" sibTransId="{CA214757-CFF9-4449-ACFF-806BA50F8C03}"/>
    <dgm:cxn modelId="{88974229-55CD-46F5-B02B-D0ADBC4223D2}" type="presParOf" srcId="{E60F0E28-123D-4EBD-9AC7-51B1BCFABE8C}" destId="{E079BE2C-A377-4319-A23A-0C58CD71B283}" srcOrd="0" destOrd="0" presId="urn:microsoft.com/office/officeart/2005/8/layout/arrow3"/>
    <dgm:cxn modelId="{3BEF1342-E8F4-4E5C-B0B9-D7D93AD9AF0E}" type="presParOf" srcId="{E60F0E28-123D-4EBD-9AC7-51B1BCFABE8C}" destId="{1030BE9E-4C22-44AE-A212-6266AFA7EA03}" srcOrd="1" destOrd="0" presId="urn:microsoft.com/office/officeart/2005/8/layout/arrow3"/>
    <dgm:cxn modelId="{A020BBEF-2CF2-4B66-BE2D-77E14A8D8809}" type="presParOf" srcId="{E60F0E28-123D-4EBD-9AC7-51B1BCFABE8C}" destId="{623D21EA-D6C7-45C0-8D15-E1B4E17FE13D}" srcOrd="2" destOrd="0" presId="urn:microsoft.com/office/officeart/2005/8/layout/arrow3"/>
    <dgm:cxn modelId="{87D9AF3D-3461-4720-978E-1B46E49B766C}" type="presParOf" srcId="{E60F0E28-123D-4EBD-9AC7-51B1BCFABE8C}" destId="{6349DBA6-4F1D-4AFD-914C-BF4393E6FCD9}" srcOrd="3" destOrd="0" presId="urn:microsoft.com/office/officeart/2005/8/layout/arrow3"/>
    <dgm:cxn modelId="{7469BBFB-079A-4099-BB56-697D33898B5A}" type="presParOf" srcId="{E60F0E28-123D-4EBD-9AC7-51B1BCFABE8C}" destId="{06880C27-6E99-49E0-9401-AC1A9515748D}"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9BE2C-A377-4319-A23A-0C58CD71B283}">
      <dsp:nvSpPr>
        <dsp:cNvPr id="0" name=""/>
        <dsp:cNvSpPr/>
      </dsp:nvSpPr>
      <dsp:spPr>
        <a:xfrm rot="21300000">
          <a:off x="26379" y="1669817"/>
          <a:ext cx="8543552" cy="978365"/>
        </a:xfrm>
        <a:prstGeom prst="mathMinus">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30BE9E-4C22-44AE-A212-6266AFA7EA03}">
      <dsp:nvSpPr>
        <dsp:cNvPr id="0" name=""/>
        <dsp:cNvSpPr/>
      </dsp:nvSpPr>
      <dsp:spPr>
        <a:xfrm>
          <a:off x="1031557" y="215900"/>
          <a:ext cx="2578893" cy="1727200"/>
        </a:xfrm>
        <a:prstGeom prst="downArrow">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3D21EA-D6C7-45C0-8D15-E1B4E17FE13D}">
      <dsp:nvSpPr>
        <dsp:cNvPr id="0" name=""/>
        <dsp:cNvSpPr/>
      </dsp:nvSpPr>
      <dsp:spPr>
        <a:xfrm>
          <a:off x="4913927" y="0"/>
          <a:ext cx="2750819" cy="1813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0" i="0" kern="1200" dirty="0"/>
            <a:t>Risks higher for those with greatest disadvantage</a:t>
          </a:r>
        </a:p>
      </dsp:txBody>
      <dsp:txXfrm>
        <a:off x="4913927" y="0"/>
        <a:ext cx="2750819" cy="1813560"/>
      </dsp:txXfrm>
    </dsp:sp>
    <dsp:sp modelId="{6349DBA6-4F1D-4AFD-914C-BF4393E6FCD9}">
      <dsp:nvSpPr>
        <dsp:cNvPr id="0" name=""/>
        <dsp:cNvSpPr/>
      </dsp:nvSpPr>
      <dsp:spPr>
        <a:xfrm>
          <a:off x="4985860" y="2374899"/>
          <a:ext cx="2578893" cy="1727200"/>
        </a:xfrm>
        <a:prstGeom prst="upArrow">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880C27-6E99-49E0-9401-AC1A9515748D}">
      <dsp:nvSpPr>
        <dsp:cNvPr id="0" name=""/>
        <dsp:cNvSpPr/>
      </dsp:nvSpPr>
      <dsp:spPr>
        <a:xfrm>
          <a:off x="1024432" y="2489695"/>
          <a:ext cx="2750819" cy="1813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dirty="0"/>
            <a:t>Risks lower entering the </a:t>
          </a:r>
          <a:r>
            <a:rPr lang="en-US" sz="2600" kern="1200" dirty="0" err="1"/>
            <a:t>labour</a:t>
          </a:r>
          <a:r>
            <a:rPr lang="en-US" sz="2600" kern="1200" dirty="0"/>
            <a:t> market rather than HE</a:t>
          </a:r>
        </a:p>
      </dsp:txBody>
      <dsp:txXfrm>
        <a:off x="1024432" y="2489695"/>
        <a:ext cx="2750819" cy="1813560"/>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pic>
        <p:nvPicPr>
          <p:cNvPr id="8" name="Picture 7">
            <a:extLst>
              <a:ext uri="{FF2B5EF4-FFF2-40B4-BE49-F238E27FC236}">
                <a16:creationId xmlns:a16="http://schemas.microsoft.com/office/drawing/2014/main" id="{2D21CC6E-B4CB-4DEE-A9CF-DAFC8D22E8CB}"/>
              </a:ext>
            </a:extLst>
          </p:cNvPr>
          <p:cNvPicPr>
            <a:picLocks noChangeAspect="1"/>
          </p:cNvPicPr>
          <p:nvPr userDrawn="1"/>
        </p:nvPicPr>
        <p:blipFill>
          <a:blip r:embed="rId18"/>
          <a:stretch>
            <a:fillRect/>
          </a:stretch>
        </p:blipFill>
        <p:spPr>
          <a:xfrm>
            <a:off x="10075650" y="-15988"/>
            <a:ext cx="2124251" cy="103489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0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s://www.tandfonline.com/doi/full/10.1080/13676261.2018.153517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0802-BC75-418B-B1D3-68366499DAC2}"/>
              </a:ext>
            </a:extLst>
          </p:cNvPr>
          <p:cNvSpPr>
            <a:spLocks noGrp="1"/>
          </p:cNvSpPr>
          <p:nvPr>
            <p:ph type="ctrTitle"/>
          </p:nvPr>
        </p:nvSpPr>
        <p:spPr>
          <a:xfrm>
            <a:off x="1149261" y="2404534"/>
            <a:ext cx="7766936" cy="1646302"/>
          </a:xfrm>
        </p:spPr>
        <p:txBody>
          <a:bodyPr/>
          <a:lstStyle/>
          <a:p>
            <a:r>
              <a:rPr lang="en-GB" sz="3600" b="1" dirty="0">
                <a:solidFill>
                  <a:schemeClr val="accent2"/>
                </a:solidFill>
              </a:rPr>
              <a:t>Students-as-insurers: rethinking ‘risk’ for disadvantaged young people considering higher education in England</a:t>
            </a:r>
            <a:endParaRPr lang="en-GB" sz="3600" dirty="0">
              <a:solidFill>
                <a:schemeClr val="accent2"/>
              </a:solidFill>
            </a:endParaRPr>
          </a:p>
        </p:txBody>
      </p:sp>
      <p:sp>
        <p:nvSpPr>
          <p:cNvPr id="3" name="Subtitle 2">
            <a:extLst>
              <a:ext uri="{FF2B5EF4-FFF2-40B4-BE49-F238E27FC236}">
                <a16:creationId xmlns:a16="http://schemas.microsoft.com/office/drawing/2014/main" id="{8249326B-14CD-41F1-96E5-F06EEE4C7451}"/>
              </a:ext>
            </a:extLst>
          </p:cNvPr>
          <p:cNvSpPr>
            <a:spLocks noGrp="1"/>
          </p:cNvSpPr>
          <p:nvPr>
            <p:ph type="subTitle" idx="1"/>
          </p:nvPr>
        </p:nvSpPr>
        <p:spPr>
          <a:xfrm>
            <a:off x="1149261" y="4625009"/>
            <a:ext cx="7766936" cy="1072126"/>
          </a:xfrm>
        </p:spPr>
        <p:txBody>
          <a:bodyPr>
            <a:normAutofit fontScale="92500" lnSpcReduction="20000"/>
          </a:bodyPr>
          <a:lstStyle/>
          <a:p>
            <a:r>
              <a:rPr lang="en-GB" sz="2000" dirty="0">
                <a:solidFill>
                  <a:schemeClr val="tx1"/>
                </a:solidFill>
              </a:rPr>
              <a:t>Dr Neil Harrison</a:t>
            </a:r>
          </a:p>
          <a:p>
            <a:r>
              <a:rPr lang="en-GB" sz="2000" dirty="0">
                <a:solidFill>
                  <a:schemeClr val="tx1"/>
                </a:solidFill>
              </a:rPr>
              <a:t>University of the West of England</a:t>
            </a:r>
          </a:p>
          <a:p>
            <a:r>
              <a:rPr lang="en-GB" sz="2000" dirty="0">
                <a:solidFill>
                  <a:schemeClr val="tx1"/>
                </a:solidFill>
              </a:rPr>
              <a:t>University of Exeter – 17</a:t>
            </a:r>
            <a:r>
              <a:rPr lang="en-GB" sz="2000" baseline="30000" dirty="0">
                <a:solidFill>
                  <a:schemeClr val="tx1"/>
                </a:solidFill>
              </a:rPr>
              <a:t>th</a:t>
            </a:r>
            <a:r>
              <a:rPr lang="en-GB" sz="2000" dirty="0">
                <a:solidFill>
                  <a:schemeClr val="tx1"/>
                </a:solidFill>
              </a:rPr>
              <a:t> October 2018</a:t>
            </a:r>
          </a:p>
        </p:txBody>
      </p:sp>
      <p:pic>
        <p:nvPicPr>
          <p:cNvPr id="5" name="Picture 4">
            <a:extLst>
              <a:ext uri="{FF2B5EF4-FFF2-40B4-BE49-F238E27FC236}">
                <a16:creationId xmlns:a16="http://schemas.microsoft.com/office/drawing/2014/main" id="{BBA0583E-FDE4-4731-828A-37EB2846E914}"/>
              </a:ext>
            </a:extLst>
          </p:cNvPr>
          <p:cNvPicPr>
            <a:picLocks noChangeAspect="1"/>
          </p:cNvPicPr>
          <p:nvPr/>
        </p:nvPicPr>
        <p:blipFill>
          <a:blip r:embed="rId2"/>
          <a:stretch>
            <a:fillRect/>
          </a:stretch>
        </p:blipFill>
        <p:spPr>
          <a:xfrm>
            <a:off x="9274002" y="0"/>
            <a:ext cx="2917997" cy="1421588"/>
          </a:xfrm>
          <a:prstGeom prst="rect">
            <a:avLst/>
          </a:prstGeom>
        </p:spPr>
      </p:pic>
    </p:spTree>
    <p:extLst>
      <p:ext uri="{BB962C8B-B14F-4D97-AF65-F5344CB8AC3E}">
        <p14:creationId xmlns:p14="http://schemas.microsoft.com/office/powerpoint/2010/main" val="2186555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1B6C-CB65-4E03-A77D-5E3333A7ADB3}"/>
              </a:ext>
            </a:extLst>
          </p:cNvPr>
          <p:cNvSpPr>
            <a:spLocks noGrp="1"/>
          </p:cNvSpPr>
          <p:nvPr>
            <p:ph type="title"/>
          </p:nvPr>
        </p:nvSpPr>
        <p:spPr/>
        <p:txBody>
          <a:bodyPr/>
          <a:lstStyle/>
          <a:p>
            <a:r>
              <a:rPr lang="en-GB" dirty="0"/>
              <a:t>Occupational ‘</a:t>
            </a:r>
            <a:r>
              <a:rPr lang="en-GB" dirty="0" err="1"/>
              <a:t>graduateness</a:t>
            </a:r>
            <a:r>
              <a:rPr lang="en-GB" dirty="0"/>
              <a:t>’</a:t>
            </a:r>
          </a:p>
        </p:txBody>
      </p:sp>
      <p:sp>
        <p:nvSpPr>
          <p:cNvPr id="3" name="Content Placeholder 2">
            <a:extLst>
              <a:ext uri="{FF2B5EF4-FFF2-40B4-BE49-F238E27FC236}">
                <a16:creationId xmlns:a16="http://schemas.microsoft.com/office/drawing/2014/main" id="{349DD5E3-E909-45E5-B26F-1E8416CB9E20}"/>
              </a:ext>
            </a:extLst>
          </p:cNvPr>
          <p:cNvSpPr>
            <a:spLocks noGrp="1"/>
          </p:cNvSpPr>
          <p:nvPr>
            <p:ph idx="1"/>
          </p:nvPr>
        </p:nvSpPr>
        <p:spPr>
          <a:xfrm>
            <a:off x="677334" y="2160588"/>
            <a:ext cx="8360649" cy="4545011"/>
          </a:xfrm>
        </p:spPr>
        <p:txBody>
          <a:bodyPr>
            <a:normAutofit/>
          </a:bodyPr>
          <a:lstStyle/>
          <a:p>
            <a:r>
              <a:rPr lang="en-GB" dirty="0" err="1"/>
              <a:t>Brynin</a:t>
            </a:r>
            <a:r>
              <a:rPr lang="en-GB" dirty="0"/>
              <a:t> (2013, 2017) examines changing nature of graduate employment:</a:t>
            </a:r>
          </a:p>
          <a:p>
            <a:pPr lvl="1"/>
            <a:r>
              <a:rPr lang="en-GB" sz="2300" dirty="0"/>
              <a:t>Proportion of graduates working in ‘grey area’ occupations has nearly doubled, from 23 percent (1993 to 1995) to 40 percent (2010 to 2012)</a:t>
            </a:r>
          </a:p>
          <a:p>
            <a:pPr lvl="1"/>
            <a:r>
              <a:rPr lang="en-GB" sz="2300" dirty="0"/>
              <a:t>Occupations become ‘graduate’ by weight of numbers</a:t>
            </a:r>
          </a:p>
          <a:p>
            <a:pPr lvl="1"/>
            <a:r>
              <a:rPr lang="en-GB" sz="2300" dirty="0"/>
              <a:t>Professionalisation of previously non-graduate occupations – e.g. nursing</a:t>
            </a:r>
          </a:p>
          <a:p>
            <a:pPr lvl="1"/>
            <a:r>
              <a:rPr lang="en-GB" sz="2300" dirty="0"/>
              <a:t>Post-materialist career choice (</a:t>
            </a:r>
            <a:r>
              <a:rPr lang="en-GB" sz="2300" dirty="0" err="1"/>
              <a:t>Atfield</a:t>
            </a:r>
            <a:r>
              <a:rPr lang="en-GB" sz="2300" dirty="0"/>
              <a:t> and Purcell, 2010)</a:t>
            </a:r>
          </a:p>
        </p:txBody>
      </p:sp>
    </p:spTree>
    <p:extLst>
      <p:ext uri="{BB962C8B-B14F-4D97-AF65-F5344CB8AC3E}">
        <p14:creationId xmlns:p14="http://schemas.microsoft.com/office/powerpoint/2010/main" val="119628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B9E0-1D33-40D5-B5F7-7F6542F1A29F}"/>
              </a:ext>
            </a:extLst>
          </p:cNvPr>
          <p:cNvSpPr>
            <a:spLocks noGrp="1"/>
          </p:cNvSpPr>
          <p:nvPr>
            <p:ph type="title"/>
          </p:nvPr>
        </p:nvSpPr>
        <p:spPr/>
        <p:txBody>
          <a:bodyPr/>
          <a:lstStyle/>
          <a:p>
            <a:r>
              <a:rPr lang="en-GB" dirty="0"/>
              <a:t>Quick summary: four key changes</a:t>
            </a:r>
          </a:p>
        </p:txBody>
      </p:sp>
      <p:sp>
        <p:nvSpPr>
          <p:cNvPr id="3" name="Content Placeholder 2">
            <a:extLst>
              <a:ext uri="{FF2B5EF4-FFF2-40B4-BE49-F238E27FC236}">
                <a16:creationId xmlns:a16="http://schemas.microsoft.com/office/drawing/2014/main" id="{AEC8BFED-8FD1-4C43-9657-1D008E3144CF}"/>
              </a:ext>
            </a:extLst>
          </p:cNvPr>
          <p:cNvSpPr>
            <a:spLocks noGrp="1"/>
          </p:cNvSpPr>
          <p:nvPr>
            <p:ph idx="1"/>
          </p:nvPr>
        </p:nvSpPr>
        <p:spPr>
          <a:xfrm>
            <a:off x="677334" y="2160589"/>
            <a:ext cx="8596668" cy="4087811"/>
          </a:xfrm>
        </p:spPr>
        <p:txBody>
          <a:bodyPr>
            <a:normAutofit/>
          </a:bodyPr>
          <a:lstStyle/>
          <a:p>
            <a:pPr marL="514350" indent="-514350">
              <a:buFont typeface="+mj-lt"/>
              <a:buAutoNum type="arabicPeriod"/>
            </a:pPr>
            <a:r>
              <a:rPr lang="en-GB" sz="2400" dirty="0"/>
              <a:t>The proportion of young people going to HE rose from one-in-three to one-in-two now – increased diversity</a:t>
            </a:r>
          </a:p>
          <a:p>
            <a:pPr marL="514350" indent="-514350">
              <a:buFont typeface="+mj-lt"/>
              <a:buAutoNum type="arabicPeriod"/>
            </a:pPr>
            <a:r>
              <a:rPr lang="en-GB" sz="2400" dirty="0"/>
              <a:t>The sensitivity to increased costs was stronger among relatively advantaged young people, especially in lower status universities</a:t>
            </a:r>
          </a:p>
          <a:p>
            <a:pPr marL="514350" indent="-514350">
              <a:buFont typeface="+mj-lt"/>
              <a:buAutoNum type="arabicPeriod"/>
            </a:pPr>
            <a:r>
              <a:rPr lang="en-GB" sz="2400" dirty="0"/>
              <a:t>Very high youth unemployment, followed by switch to precarious ‘gig economy’ – 16% drop in average wages (Costa and Machin, 2017)</a:t>
            </a:r>
          </a:p>
          <a:p>
            <a:pPr marL="514350" indent="-514350">
              <a:buFont typeface="+mj-lt"/>
              <a:buAutoNum type="arabicPeriod"/>
            </a:pPr>
            <a:r>
              <a:rPr lang="en-GB" sz="2400" dirty="0"/>
              <a:t>Intergenerational downward drift of ‘graduate jobs’</a:t>
            </a:r>
          </a:p>
        </p:txBody>
      </p:sp>
    </p:spTree>
    <p:extLst>
      <p:ext uri="{BB962C8B-B14F-4D97-AF65-F5344CB8AC3E}">
        <p14:creationId xmlns:p14="http://schemas.microsoft.com/office/powerpoint/2010/main" val="1125592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A08E-6227-4E2C-AE61-0F34EBB04D44}"/>
              </a:ext>
            </a:extLst>
          </p:cNvPr>
          <p:cNvSpPr>
            <a:spLocks noGrp="1"/>
          </p:cNvSpPr>
          <p:nvPr>
            <p:ph type="title"/>
          </p:nvPr>
        </p:nvSpPr>
        <p:spPr/>
        <p:txBody>
          <a:bodyPr/>
          <a:lstStyle/>
          <a:p>
            <a:r>
              <a:rPr lang="en-GB" dirty="0" err="1"/>
              <a:t>Boudon</a:t>
            </a:r>
            <a:r>
              <a:rPr lang="en-GB" dirty="0"/>
              <a:t> and Kahneman</a:t>
            </a:r>
          </a:p>
        </p:txBody>
      </p:sp>
      <p:sp>
        <p:nvSpPr>
          <p:cNvPr id="3" name="Content Placeholder 2">
            <a:extLst>
              <a:ext uri="{FF2B5EF4-FFF2-40B4-BE49-F238E27FC236}">
                <a16:creationId xmlns:a16="http://schemas.microsoft.com/office/drawing/2014/main" id="{B50B3EF3-E414-4013-A575-8C3A9F9738E8}"/>
              </a:ext>
            </a:extLst>
          </p:cNvPr>
          <p:cNvSpPr>
            <a:spLocks noGrp="1"/>
          </p:cNvSpPr>
          <p:nvPr>
            <p:ph idx="1"/>
          </p:nvPr>
        </p:nvSpPr>
        <p:spPr>
          <a:xfrm>
            <a:off x="677334" y="2160589"/>
            <a:ext cx="8334144" cy="4087811"/>
          </a:xfrm>
        </p:spPr>
        <p:txBody>
          <a:bodyPr>
            <a:normAutofit lnSpcReduction="10000"/>
          </a:bodyPr>
          <a:lstStyle/>
          <a:p>
            <a:r>
              <a:rPr lang="en-GB" sz="2400" dirty="0" err="1"/>
              <a:t>Boudon</a:t>
            </a:r>
            <a:r>
              <a:rPr lang="en-GB" sz="2400" dirty="0"/>
              <a:t> (1974) predicts universal desire to avoid downward social mobility </a:t>
            </a:r>
          </a:p>
          <a:p>
            <a:r>
              <a:rPr lang="en-GB" sz="2400" dirty="0"/>
              <a:t>Usually used to explain high demand for education among middle classes (Thompson, 2017)</a:t>
            </a:r>
          </a:p>
          <a:p>
            <a:r>
              <a:rPr lang="en-GB" sz="2400" dirty="0"/>
              <a:t>This desire is greater among disadvantaged young people (</a:t>
            </a:r>
            <a:r>
              <a:rPr lang="en-GB" sz="2400" dirty="0" err="1"/>
              <a:t>Obermeier</a:t>
            </a:r>
            <a:r>
              <a:rPr lang="en-GB" sz="2400" dirty="0"/>
              <a:t> and Schneider, 2015)</a:t>
            </a:r>
          </a:p>
          <a:p>
            <a:r>
              <a:rPr lang="en-GB" sz="2400" dirty="0"/>
              <a:t>Kahneman (2003) argues that people are generally loss-averse (rather than risk-averse)</a:t>
            </a:r>
          </a:p>
          <a:p>
            <a:r>
              <a:rPr lang="en-GB" sz="2400" dirty="0"/>
              <a:t>Furthermore, this aversion is greater for those with lower reserves of wealth</a:t>
            </a:r>
          </a:p>
        </p:txBody>
      </p:sp>
    </p:spTree>
    <p:extLst>
      <p:ext uri="{BB962C8B-B14F-4D97-AF65-F5344CB8AC3E}">
        <p14:creationId xmlns:p14="http://schemas.microsoft.com/office/powerpoint/2010/main" val="2187693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F64E-B433-4667-BD05-271A283131E3}"/>
              </a:ext>
            </a:extLst>
          </p:cNvPr>
          <p:cNvSpPr>
            <a:spLocks noGrp="1"/>
          </p:cNvSpPr>
          <p:nvPr>
            <p:ph type="title"/>
          </p:nvPr>
        </p:nvSpPr>
        <p:spPr/>
        <p:txBody>
          <a:bodyPr/>
          <a:lstStyle/>
          <a:p>
            <a:r>
              <a:rPr lang="en-GB" dirty="0"/>
              <a:t>Simon and bounded rationality</a:t>
            </a:r>
          </a:p>
        </p:txBody>
      </p:sp>
      <p:sp>
        <p:nvSpPr>
          <p:cNvPr id="3" name="Content Placeholder 2">
            <a:extLst>
              <a:ext uri="{FF2B5EF4-FFF2-40B4-BE49-F238E27FC236}">
                <a16:creationId xmlns:a16="http://schemas.microsoft.com/office/drawing/2014/main" id="{1AF78C41-A5FA-4621-87EA-806D8170FFF9}"/>
              </a:ext>
            </a:extLst>
          </p:cNvPr>
          <p:cNvSpPr>
            <a:spLocks noGrp="1"/>
          </p:cNvSpPr>
          <p:nvPr>
            <p:ph idx="1"/>
          </p:nvPr>
        </p:nvSpPr>
        <p:spPr/>
        <p:txBody>
          <a:bodyPr/>
          <a:lstStyle/>
          <a:p>
            <a:r>
              <a:rPr lang="en-GB" dirty="0"/>
              <a:t>Decisions taken under uncertainty with unclear and probabilistic outcomes exhibit ‘bounded rationality’:</a:t>
            </a:r>
          </a:p>
          <a:p>
            <a:endParaRPr lang="en-GB" dirty="0"/>
          </a:p>
        </p:txBody>
      </p:sp>
      <p:pic>
        <p:nvPicPr>
          <p:cNvPr id="4" name="Graphic 3" descr="Speech">
            <a:extLst>
              <a:ext uri="{FF2B5EF4-FFF2-40B4-BE49-F238E27FC236}">
                <a16:creationId xmlns:a16="http://schemas.microsoft.com/office/drawing/2014/main" id="{59764138-E3BA-43C8-9283-E5D82A6226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1038661" y="3193775"/>
            <a:ext cx="8235339" cy="4442041"/>
          </a:xfrm>
          <a:prstGeom prst="rect">
            <a:avLst/>
          </a:prstGeom>
        </p:spPr>
      </p:pic>
      <p:sp>
        <p:nvSpPr>
          <p:cNvPr id="5" name="TextBox 4">
            <a:extLst>
              <a:ext uri="{FF2B5EF4-FFF2-40B4-BE49-F238E27FC236}">
                <a16:creationId xmlns:a16="http://schemas.microsoft.com/office/drawing/2014/main" id="{05F2417D-D24C-4637-81E2-CE89B68788E7}"/>
              </a:ext>
            </a:extLst>
          </p:cNvPr>
          <p:cNvSpPr txBox="1"/>
          <p:nvPr/>
        </p:nvSpPr>
        <p:spPr>
          <a:xfrm>
            <a:off x="2288661" y="4048643"/>
            <a:ext cx="5795166" cy="2031325"/>
          </a:xfrm>
          <a:prstGeom prst="rect">
            <a:avLst/>
          </a:prstGeom>
          <a:noFill/>
        </p:spPr>
        <p:txBody>
          <a:bodyPr wrap="square" rtlCol="0">
            <a:spAutoFit/>
          </a:bodyPr>
          <a:lstStyle/>
          <a:p>
            <a:r>
              <a:rPr lang="en-GB" sz="2100" dirty="0">
                <a:solidFill>
                  <a:schemeClr val="bg1"/>
                </a:solidFill>
              </a:rPr>
              <a:t>‘Rationality is bounded when it falls short of omniscience. And the failures of omniscience are largely failures of knowing all the alternatives, uncertainty about relevant exogenous events, and inability to calculate consequences’ (Simon, 1979, p.502).</a:t>
            </a:r>
          </a:p>
        </p:txBody>
      </p:sp>
    </p:spTree>
    <p:extLst>
      <p:ext uri="{BB962C8B-B14F-4D97-AF65-F5344CB8AC3E}">
        <p14:creationId xmlns:p14="http://schemas.microsoft.com/office/powerpoint/2010/main" val="1678395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EFDBE-B617-4517-8166-CA1E6E832A38}"/>
              </a:ext>
            </a:extLst>
          </p:cNvPr>
          <p:cNvSpPr>
            <a:spLocks noGrp="1"/>
          </p:cNvSpPr>
          <p:nvPr>
            <p:ph type="title"/>
          </p:nvPr>
        </p:nvSpPr>
        <p:spPr/>
        <p:txBody>
          <a:bodyPr/>
          <a:lstStyle/>
          <a:p>
            <a:r>
              <a:rPr lang="en-GB" dirty="0"/>
              <a:t>Graduate returns and satisficing</a:t>
            </a:r>
          </a:p>
        </p:txBody>
      </p:sp>
      <p:sp>
        <p:nvSpPr>
          <p:cNvPr id="3" name="Content Placeholder 2">
            <a:extLst>
              <a:ext uri="{FF2B5EF4-FFF2-40B4-BE49-F238E27FC236}">
                <a16:creationId xmlns:a16="http://schemas.microsoft.com/office/drawing/2014/main" id="{5B179470-FCC5-487D-8617-55AB1647BC6B}"/>
              </a:ext>
            </a:extLst>
          </p:cNvPr>
          <p:cNvSpPr>
            <a:spLocks noGrp="1"/>
          </p:cNvSpPr>
          <p:nvPr>
            <p:ph idx="1"/>
          </p:nvPr>
        </p:nvSpPr>
        <p:spPr/>
        <p:txBody>
          <a:bodyPr>
            <a:normAutofit/>
          </a:bodyPr>
          <a:lstStyle/>
          <a:p>
            <a:r>
              <a:rPr lang="en-GB" sz="2400" dirty="0"/>
              <a:t>Near-impossibility of predicting graduate salaries in advance (Green and Zhu, 2010; Walker and Zhu, 2011; Naylor, Smith and </a:t>
            </a:r>
            <a:r>
              <a:rPr lang="en-GB" sz="2400" dirty="0" err="1"/>
              <a:t>Telhaj</a:t>
            </a:r>
            <a:r>
              <a:rPr lang="en-GB" sz="2400" dirty="0"/>
              <a:t>, 2016)</a:t>
            </a:r>
          </a:p>
          <a:p>
            <a:r>
              <a:rPr lang="en-GB" sz="2400" dirty="0" err="1"/>
              <a:t>Manski</a:t>
            </a:r>
            <a:r>
              <a:rPr lang="en-GB" sz="2400" dirty="0"/>
              <a:t> (1993, p.49): ‘Having witnessed the struggles of econometricians to learn the returns to schooling, I find it difficult to accept the proposition that adolescents are endowed with this knowledge’ </a:t>
            </a:r>
          </a:p>
          <a:p>
            <a:r>
              <a:rPr lang="en-GB" sz="2400" dirty="0"/>
              <a:t>Simon (1979, 1997) predicts that such decisions are satisficed – meeting minimal criteria, but not optimised</a:t>
            </a:r>
          </a:p>
        </p:txBody>
      </p:sp>
    </p:spTree>
    <p:extLst>
      <p:ext uri="{BB962C8B-B14F-4D97-AF65-F5344CB8AC3E}">
        <p14:creationId xmlns:p14="http://schemas.microsoft.com/office/powerpoint/2010/main" val="3150730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BC59-2485-4884-A62D-A8E5536747D3}"/>
              </a:ext>
            </a:extLst>
          </p:cNvPr>
          <p:cNvSpPr>
            <a:spLocks noGrp="1"/>
          </p:cNvSpPr>
          <p:nvPr>
            <p:ph type="title"/>
          </p:nvPr>
        </p:nvSpPr>
        <p:spPr/>
        <p:txBody>
          <a:bodyPr/>
          <a:lstStyle/>
          <a:p>
            <a:r>
              <a:rPr lang="en-GB" dirty="0"/>
              <a:t>The Ellsberg paradox</a:t>
            </a:r>
          </a:p>
        </p:txBody>
      </p:sp>
      <p:sp>
        <p:nvSpPr>
          <p:cNvPr id="3" name="Content Placeholder 2">
            <a:extLst>
              <a:ext uri="{FF2B5EF4-FFF2-40B4-BE49-F238E27FC236}">
                <a16:creationId xmlns:a16="http://schemas.microsoft.com/office/drawing/2014/main" id="{E63B8059-54B2-4F5F-9A41-12E9752CAEA4}"/>
              </a:ext>
            </a:extLst>
          </p:cNvPr>
          <p:cNvSpPr>
            <a:spLocks noGrp="1"/>
          </p:cNvSpPr>
          <p:nvPr>
            <p:ph idx="1"/>
          </p:nvPr>
        </p:nvSpPr>
        <p:spPr>
          <a:xfrm>
            <a:off x="677334" y="2160589"/>
            <a:ext cx="4862075" cy="3880773"/>
          </a:xfrm>
        </p:spPr>
        <p:txBody>
          <a:bodyPr>
            <a:normAutofit/>
          </a:bodyPr>
          <a:lstStyle/>
          <a:p>
            <a:r>
              <a:rPr lang="en-GB" sz="2600" dirty="0"/>
              <a:t>People tend to prefer known outcomes over risky ones with higher outcomes (Ellsberg, 1961; Jones, 2016)</a:t>
            </a:r>
          </a:p>
          <a:p>
            <a:r>
              <a:rPr lang="en-GB" sz="2600" dirty="0"/>
              <a:t>Is HE or the youth labour market more risky…?</a:t>
            </a:r>
          </a:p>
          <a:p>
            <a:r>
              <a:rPr lang="en-GB" sz="2600" dirty="0"/>
              <a:t>Graduate employment at 95% (HESA, 2017)</a:t>
            </a:r>
          </a:p>
        </p:txBody>
      </p:sp>
      <p:pic>
        <p:nvPicPr>
          <p:cNvPr id="5" name="Graphic 4" descr="Repeat">
            <a:extLst>
              <a:ext uri="{FF2B5EF4-FFF2-40B4-BE49-F238E27FC236}">
                <a16:creationId xmlns:a16="http://schemas.microsoft.com/office/drawing/2014/main" id="{8C80C584-0FD9-4D60-BAA2-CA95BFA168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930400"/>
            <a:ext cx="3178002" cy="3178002"/>
          </a:xfrm>
          <a:prstGeom prst="rect">
            <a:avLst/>
          </a:prstGeom>
        </p:spPr>
      </p:pic>
    </p:spTree>
    <p:extLst>
      <p:ext uri="{BB962C8B-B14F-4D97-AF65-F5344CB8AC3E}">
        <p14:creationId xmlns:p14="http://schemas.microsoft.com/office/powerpoint/2010/main" val="83439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C8DD-C979-4899-A97A-40A1CB745DEB}"/>
              </a:ext>
            </a:extLst>
          </p:cNvPr>
          <p:cNvSpPr>
            <a:spLocks noGrp="1"/>
          </p:cNvSpPr>
          <p:nvPr>
            <p:ph type="title"/>
          </p:nvPr>
        </p:nvSpPr>
        <p:spPr/>
        <p:txBody>
          <a:bodyPr/>
          <a:lstStyle/>
          <a:p>
            <a:r>
              <a:rPr lang="en-GB" dirty="0"/>
              <a:t>Students-as-insurers</a:t>
            </a:r>
          </a:p>
        </p:txBody>
      </p:sp>
      <p:sp>
        <p:nvSpPr>
          <p:cNvPr id="3" name="Content Placeholder 2">
            <a:extLst>
              <a:ext uri="{FF2B5EF4-FFF2-40B4-BE49-F238E27FC236}">
                <a16:creationId xmlns:a16="http://schemas.microsoft.com/office/drawing/2014/main" id="{7AEB10B1-4AE8-4831-ACAE-8960CE4CEF7D}"/>
              </a:ext>
            </a:extLst>
          </p:cNvPr>
          <p:cNvSpPr>
            <a:spLocks noGrp="1"/>
          </p:cNvSpPr>
          <p:nvPr>
            <p:ph idx="1"/>
          </p:nvPr>
        </p:nvSpPr>
        <p:spPr>
          <a:xfrm>
            <a:off x="677334" y="2160589"/>
            <a:ext cx="8596668" cy="4372733"/>
          </a:xfrm>
        </p:spPr>
        <p:txBody>
          <a:bodyPr>
            <a:normAutofit/>
          </a:bodyPr>
          <a:lstStyle/>
          <a:p>
            <a:r>
              <a:rPr lang="en-GB" sz="2600" dirty="0"/>
              <a:t>Social risk has declined due to growth and diversification of HE</a:t>
            </a:r>
          </a:p>
          <a:p>
            <a:r>
              <a:rPr lang="en-GB" sz="2600" dirty="0"/>
              <a:t>Financial risk of HE has increased due to costs</a:t>
            </a:r>
          </a:p>
          <a:p>
            <a:r>
              <a:rPr lang="en-GB" sz="2600" dirty="0"/>
              <a:t>However, financial risk of </a:t>
            </a:r>
            <a:r>
              <a:rPr lang="en-GB" sz="2600" u="sng" dirty="0"/>
              <a:t>not</a:t>
            </a:r>
            <a:r>
              <a:rPr lang="en-GB" sz="2600" dirty="0"/>
              <a:t> entering HE has increased faster</a:t>
            </a:r>
          </a:p>
          <a:p>
            <a:r>
              <a:rPr lang="en-GB" sz="2600" dirty="0"/>
              <a:t>Concept of HE as a form of ‘insurance’ against downward mobility (</a:t>
            </a:r>
            <a:r>
              <a:rPr lang="en-GB" sz="2600" dirty="0" err="1"/>
              <a:t>Boudon</a:t>
            </a:r>
            <a:r>
              <a:rPr lang="en-GB" sz="2600" dirty="0"/>
              <a:t>) or loss (Kahneman)</a:t>
            </a:r>
          </a:p>
          <a:p>
            <a:r>
              <a:rPr lang="en-GB" sz="2600" dirty="0"/>
              <a:t>Non-financial benefits of graduate employment</a:t>
            </a:r>
          </a:p>
        </p:txBody>
      </p:sp>
    </p:spTree>
    <p:extLst>
      <p:ext uri="{BB962C8B-B14F-4D97-AF65-F5344CB8AC3E}">
        <p14:creationId xmlns:p14="http://schemas.microsoft.com/office/powerpoint/2010/main" val="3887862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5481-EF61-406A-BD61-6BA52E85E28E}"/>
              </a:ext>
            </a:extLst>
          </p:cNvPr>
          <p:cNvSpPr>
            <a:spLocks noGrp="1"/>
          </p:cNvSpPr>
          <p:nvPr>
            <p:ph type="title"/>
          </p:nvPr>
        </p:nvSpPr>
        <p:spPr/>
        <p:txBody>
          <a:bodyPr/>
          <a:lstStyle/>
          <a:p>
            <a:r>
              <a:rPr lang="en-GB" dirty="0"/>
              <a:t>A precautionary principle</a:t>
            </a:r>
          </a:p>
        </p:txBody>
      </p:sp>
      <p:sp>
        <p:nvSpPr>
          <p:cNvPr id="3" name="Content Placeholder 2">
            <a:extLst>
              <a:ext uri="{FF2B5EF4-FFF2-40B4-BE49-F238E27FC236}">
                <a16:creationId xmlns:a16="http://schemas.microsoft.com/office/drawing/2014/main" id="{1372CE9E-666A-4744-91B7-60024261F802}"/>
              </a:ext>
            </a:extLst>
          </p:cNvPr>
          <p:cNvSpPr>
            <a:spLocks noGrp="1"/>
          </p:cNvSpPr>
          <p:nvPr>
            <p:ph idx="1"/>
          </p:nvPr>
        </p:nvSpPr>
        <p:spPr>
          <a:xfrm>
            <a:off x="677334" y="2160589"/>
            <a:ext cx="8596668" cy="4087811"/>
          </a:xfrm>
        </p:spPr>
        <p:txBody>
          <a:bodyPr>
            <a:noAutofit/>
          </a:bodyPr>
          <a:lstStyle/>
          <a:p>
            <a:r>
              <a:rPr lang="en-GB" sz="2300" dirty="0"/>
              <a:t>‘[Young people] see an increasing number of jobs becoming graduate so that the risk of not undertaking a university degree seems higher than the risk of taking one’ (</a:t>
            </a:r>
            <a:r>
              <a:rPr lang="en-GB" sz="2300" dirty="0" err="1"/>
              <a:t>Brynin</a:t>
            </a:r>
            <a:r>
              <a:rPr lang="en-GB" sz="2300" dirty="0"/>
              <a:t>, 2017, p.110).</a:t>
            </a:r>
          </a:p>
          <a:p>
            <a:r>
              <a:rPr lang="en-GB" sz="2300" dirty="0"/>
              <a:t>‘There is such high unemployment at the moment for our age group so to not go to university seems like a really silly thing to do, because you are not going to have a job if you don't have these qualifications [and] in this climate you don't want to not have a job’ (</a:t>
            </a:r>
            <a:r>
              <a:rPr lang="en-GB" sz="2300" dirty="0" err="1"/>
              <a:t>Esson</a:t>
            </a:r>
            <a:r>
              <a:rPr lang="en-GB" sz="2300" dirty="0"/>
              <a:t> and </a:t>
            </a:r>
            <a:r>
              <a:rPr lang="en-GB" sz="2300" dirty="0" err="1"/>
              <a:t>Ertl</a:t>
            </a:r>
            <a:r>
              <a:rPr lang="en-GB" sz="2300" dirty="0"/>
              <a:t>, 2016, p.1274).</a:t>
            </a:r>
          </a:p>
        </p:txBody>
      </p:sp>
    </p:spTree>
    <p:extLst>
      <p:ext uri="{BB962C8B-B14F-4D97-AF65-F5344CB8AC3E}">
        <p14:creationId xmlns:p14="http://schemas.microsoft.com/office/powerpoint/2010/main" val="4240898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CDD9D-D91E-47E2-9BED-743380F74C0A}"/>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7053E787-00FB-43E1-9144-4AD9DE71BB20}"/>
              </a:ext>
            </a:extLst>
          </p:cNvPr>
          <p:cNvSpPr>
            <a:spLocks noGrp="1"/>
          </p:cNvSpPr>
          <p:nvPr>
            <p:ph idx="1"/>
          </p:nvPr>
        </p:nvSpPr>
        <p:spPr>
          <a:xfrm>
            <a:off x="677334" y="2160589"/>
            <a:ext cx="8758214" cy="4087811"/>
          </a:xfrm>
        </p:spPr>
        <p:txBody>
          <a:bodyPr>
            <a:normAutofit/>
          </a:bodyPr>
          <a:lstStyle/>
          <a:p>
            <a:r>
              <a:rPr lang="en-GB" sz="2400" dirty="0"/>
              <a:t>Young people are well-attuned to risk society (Beck, 1992) and uncertainty in decision-making toward adulthood</a:t>
            </a:r>
          </a:p>
          <a:p>
            <a:r>
              <a:rPr lang="en-GB" sz="2400" dirty="0"/>
              <a:t>However, their decisions are driven by </a:t>
            </a:r>
            <a:r>
              <a:rPr lang="en-GB" sz="2400" u="sng" dirty="0"/>
              <a:t>relative</a:t>
            </a:r>
            <a:r>
              <a:rPr lang="en-GB" sz="2400" dirty="0"/>
              <a:t> assessments of risk across available options</a:t>
            </a:r>
          </a:p>
          <a:p>
            <a:r>
              <a:rPr lang="en-GB" sz="2400" dirty="0"/>
              <a:t>Satisficed decision-making (Simon, 1979)</a:t>
            </a:r>
          </a:p>
          <a:p>
            <a:r>
              <a:rPr lang="en-GB" sz="2400" dirty="0"/>
              <a:t>HE as a means of reducing uncertainty (Ellsberg, 1961) – avoiding downward mobility rather than necessarily providing upward mobility (</a:t>
            </a:r>
            <a:r>
              <a:rPr lang="en-GB" sz="2400" dirty="0" err="1"/>
              <a:t>Boudon</a:t>
            </a:r>
            <a:r>
              <a:rPr lang="en-GB" sz="2400" dirty="0"/>
              <a:t>, 1974; Kahneman, 2003)</a:t>
            </a:r>
          </a:p>
          <a:p>
            <a:r>
              <a:rPr lang="en-GB" sz="2400" dirty="0"/>
              <a:t>Consistent with, but not proved by, data…</a:t>
            </a:r>
          </a:p>
        </p:txBody>
      </p:sp>
    </p:spTree>
    <p:extLst>
      <p:ext uri="{BB962C8B-B14F-4D97-AF65-F5344CB8AC3E}">
        <p14:creationId xmlns:p14="http://schemas.microsoft.com/office/powerpoint/2010/main" val="39725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4D10B-D072-4D7D-898F-BFF13D8BBEFF}"/>
              </a:ext>
            </a:extLst>
          </p:cNvPr>
          <p:cNvSpPr>
            <a:spLocks noGrp="1"/>
          </p:cNvSpPr>
          <p:nvPr>
            <p:ph type="title"/>
          </p:nvPr>
        </p:nvSpPr>
        <p:spPr/>
        <p:txBody>
          <a:bodyPr/>
          <a:lstStyle/>
          <a:p>
            <a:r>
              <a:rPr lang="en-GB" dirty="0"/>
              <a:t>Future research</a:t>
            </a:r>
          </a:p>
        </p:txBody>
      </p:sp>
      <p:sp>
        <p:nvSpPr>
          <p:cNvPr id="3" name="Content Placeholder 2">
            <a:extLst>
              <a:ext uri="{FF2B5EF4-FFF2-40B4-BE49-F238E27FC236}">
                <a16:creationId xmlns:a16="http://schemas.microsoft.com/office/drawing/2014/main" id="{DF3A002D-92CC-42B3-8D1B-8C9178DCF3B1}"/>
              </a:ext>
            </a:extLst>
          </p:cNvPr>
          <p:cNvSpPr>
            <a:spLocks noGrp="1"/>
          </p:cNvSpPr>
          <p:nvPr>
            <p:ph idx="1"/>
          </p:nvPr>
        </p:nvSpPr>
        <p:spPr>
          <a:xfrm>
            <a:off x="677334" y="2160589"/>
            <a:ext cx="8596668" cy="4087811"/>
          </a:xfrm>
        </p:spPr>
        <p:txBody>
          <a:bodyPr>
            <a:normAutofit/>
          </a:bodyPr>
          <a:lstStyle/>
          <a:p>
            <a:r>
              <a:rPr lang="en-GB" sz="2600" dirty="0"/>
              <a:t>Do students recognise this discourse of insurance?</a:t>
            </a:r>
          </a:p>
          <a:p>
            <a:r>
              <a:rPr lang="en-GB" sz="2600" dirty="0"/>
              <a:t>How does risk intersect with gender?  Men as more risk-tolerant – does this explain gendered participation in HE?</a:t>
            </a:r>
          </a:p>
          <a:p>
            <a:r>
              <a:rPr lang="en-GB" sz="2600" dirty="0"/>
              <a:t>What happens if/when the youth labour market recovers?</a:t>
            </a:r>
          </a:p>
          <a:p>
            <a:r>
              <a:rPr lang="en-GB" sz="2600" dirty="0"/>
              <a:t>What are the implications for HE sector built around discourse of investment and human capital theory (Becker, 1993)?</a:t>
            </a:r>
          </a:p>
        </p:txBody>
      </p:sp>
    </p:spTree>
    <p:extLst>
      <p:ext uri="{BB962C8B-B14F-4D97-AF65-F5344CB8AC3E}">
        <p14:creationId xmlns:p14="http://schemas.microsoft.com/office/powerpoint/2010/main" val="408751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0C91-F612-4823-8756-B6A7417FDCE4}"/>
              </a:ext>
            </a:extLst>
          </p:cNvPr>
          <p:cNvSpPr>
            <a:spLocks noGrp="1"/>
          </p:cNvSpPr>
          <p:nvPr>
            <p:ph type="title"/>
          </p:nvPr>
        </p:nvSpPr>
        <p:spPr/>
        <p:txBody>
          <a:bodyPr/>
          <a:lstStyle/>
          <a:p>
            <a:r>
              <a:rPr lang="en-GB" dirty="0"/>
              <a:t>Risk!</a:t>
            </a:r>
          </a:p>
        </p:txBody>
      </p:sp>
      <p:pic>
        <p:nvPicPr>
          <p:cNvPr id="5" name="Content Placeholder 4">
            <a:extLst>
              <a:ext uri="{FF2B5EF4-FFF2-40B4-BE49-F238E27FC236}">
                <a16:creationId xmlns:a16="http://schemas.microsoft.com/office/drawing/2014/main" id="{5F22844F-9FEF-45CE-A8FB-7A3AE6F4929F}"/>
              </a:ext>
            </a:extLst>
          </p:cNvPr>
          <p:cNvPicPr>
            <a:picLocks noGrp="1" noChangeAspect="1"/>
          </p:cNvPicPr>
          <p:nvPr>
            <p:ph idx="1"/>
          </p:nvPr>
        </p:nvPicPr>
        <p:blipFill>
          <a:blip r:embed="rId2"/>
          <a:stretch>
            <a:fillRect/>
          </a:stretch>
        </p:blipFill>
        <p:spPr>
          <a:xfrm>
            <a:off x="861220" y="1955406"/>
            <a:ext cx="8339028" cy="3690020"/>
          </a:xfrm>
        </p:spPr>
      </p:pic>
    </p:spTree>
    <p:extLst>
      <p:ext uri="{BB962C8B-B14F-4D97-AF65-F5344CB8AC3E}">
        <p14:creationId xmlns:p14="http://schemas.microsoft.com/office/powerpoint/2010/main" val="2349326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643A7-09AB-46D8-86E4-7F5AD3DB2838}"/>
              </a:ext>
            </a:extLst>
          </p:cNvPr>
          <p:cNvSpPr>
            <a:spLocks noGrp="1"/>
          </p:cNvSpPr>
          <p:nvPr>
            <p:ph type="title"/>
          </p:nvPr>
        </p:nvSpPr>
        <p:spPr/>
        <p:txBody>
          <a:bodyPr/>
          <a:lstStyle/>
          <a:p>
            <a:r>
              <a:rPr lang="en-GB" dirty="0"/>
              <a:t>Just published (this morning!)</a:t>
            </a:r>
          </a:p>
        </p:txBody>
      </p:sp>
      <p:sp>
        <p:nvSpPr>
          <p:cNvPr id="3" name="Content Placeholder 2">
            <a:extLst>
              <a:ext uri="{FF2B5EF4-FFF2-40B4-BE49-F238E27FC236}">
                <a16:creationId xmlns:a16="http://schemas.microsoft.com/office/drawing/2014/main" id="{D04A3A5F-8290-44D3-8FAD-29EE96AF46C5}"/>
              </a:ext>
            </a:extLst>
          </p:cNvPr>
          <p:cNvSpPr>
            <a:spLocks noGrp="1"/>
          </p:cNvSpPr>
          <p:nvPr>
            <p:ph idx="1"/>
          </p:nvPr>
        </p:nvSpPr>
        <p:spPr>
          <a:xfrm>
            <a:off x="677334" y="1832531"/>
            <a:ext cx="5418666" cy="4415869"/>
          </a:xfrm>
        </p:spPr>
        <p:txBody>
          <a:bodyPr>
            <a:normAutofit/>
          </a:bodyPr>
          <a:lstStyle/>
          <a:p>
            <a:r>
              <a:rPr lang="en-GB" dirty="0"/>
              <a:t>Harrison (in press) Students-as-insurers: rethinking ‘risk’ for disadvantaged young people considering higher education in England, </a:t>
            </a:r>
            <a:r>
              <a:rPr lang="en-GB" i="1" dirty="0"/>
              <a:t>Journal of Youth Studies</a:t>
            </a:r>
            <a:endParaRPr lang="en-GB" dirty="0">
              <a:hlinkClick r:id="rId2"/>
            </a:endParaRPr>
          </a:p>
          <a:p>
            <a:r>
              <a:rPr lang="en-GB" dirty="0">
                <a:hlinkClick r:id="rId2"/>
              </a:rPr>
              <a:t>https://www.tandfonline.com/doi/full/10.1080/13676261.2018.1535174</a:t>
            </a:r>
            <a:r>
              <a:rPr lang="en-GB" dirty="0"/>
              <a:t> </a:t>
            </a:r>
          </a:p>
        </p:txBody>
      </p:sp>
      <p:pic>
        <p:nvPicPr>
          <p:cNvPr id="5" name="Picture 4">
            <a:extLst>
              <a:ext uri="{FF2B5EF4-FFF2-40B4-BE49-F238E27FC236}">
                <a16:creationId xmlns:a16="http://schemas.microsoft.com/office/drawing/2014/main" id="{F9686442-2E6D-4AB2-A6A6-F5BA0609E309}"/>
              </a:ext>
            </a:extLst>
          </p:cNvPr>
          <p:cNvPicPr>
            <a:picLocks noChangeAspect="1"/>
          </p:cNvPicPr>
          <p:nvPr/>
        </p:nvPicPr>
        <p:blipFill>
          <a:blip r:embed="rId3"/>
          <a:stretch>
            <a:fillRect/>
          </a:stretch>
        </p:blipFill>
        <p:spPr>
          <a:xfrm rot="212646">
            <a:off x="7113900" y="1916322"/>
            <a:ext cx="2835965" cy="40412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35830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4FBB3-9AB9-4A18-B087-9C02F2924D58}"/>
              </a:ext>
            </a:extLst>
          </p:cNvPr>
          <p:cNvSpPr>
            <a:spLocks noGrp="1"/>
          </p:cNvSpPr>
          <p:nvPr>
            <p:ph type="title"/>
          </p:nvPr>
        </p:nvSpPr>
        <p:spPr/>
        <p:txBody>
          <a:bodyPr/>
          <a:lstStyle/>
          <a:p>
            <a:r>
              <a:rPr lang="en-GB" dirty="0"/>
              <a:t>References (1)</a:t>
            </a:r>
          </a:p>
        </p:txBody>
      </p:sp>
      <p:sp>
        <p:nvSpPr>
          <p:cNvPr id="3" name="Content Placeholder 2">
            <a:extLst>
              <a:ext uri="{FF2B5EF4-FFF2-40B4-BE49-F238E27FC236}">
                <a16:creationId xmlns:a16="http://schemas.microsoft.com/office/drawing/2014/main" id="{490F129F-CA30-464A-9A8F-52FDA9E2401B}"/>
              </a:ext>
            </a:extLst>
          </p:cNvPr>
          <p:cNvSpPr>
            <a:spLocks noGrp="1"/>
          </p:cNvSpPr>
          <p:nvPr>
            <p:ph idx="1"/>
          </p:nvPr>
        </p:nvSpPr>
        <p:spPr>
          <a:xfrm>
            <a:off x="677334" y="2160589"/>
            <a:ext cx="8596668" cy="3880773"/>
          </a:xfrm>
        </p:spPr>
        <p:txBody>
          <a:bodyPr>
            <a:noAutofit/>
          </a:bodyPr>
          <a:lstStyle/>
          <a:p>
            <a:pPr>
              <a:spcBef>
                <a:spcPts val="0"/>
              </a:spcBef>
            </a:pPr>
            <a:r>
              <a:rPr lang="en-GB" sz="1100" dirty="0"/>
              <a:t>Archer, L. and Hutchings, M., 2000. 'Bettering Yourself'? Discourses of risk, cost and benefit in ethnically diverse, young 	working-class non-participants’ constructions of higher education. </a:t>
            </a:r>
            <a:r>
              <a:rPr lang="en-GB" sz="1100" i="1" dirty="0"/>
              <a:t>British Journal of Sociology of Education</a:t>
            </a:r>
            <a:r>
              <a:rPr lang="en-GB" sz="1100" dirty="0"/>
              <a:t>, 21 (4), 555-574. </a:t>
            </a:r>
          </a:p>
          <a:p>
            <a:pPr>
              <a:spcBef>
                <a:spcPts val="0"/>
              </a:spcBef>
            </a:pPr>
            <a:r>
              <a:rPr lang="en-GB" sz="1100" dirty="0" err="1"/>
              <a:t>Atfield</a:t>
            </a:r>
            <a:r>
              <a:rPr lang="en-GB" sz="1100" dirty="0"/>
              <a:t>, G. and K. Purcell. 2010. </a:t>
            </a:r>
            <a:r>
              <a:rPr lang="en-GB" sz="1100" i="1" dirty="0"/>
              <a:t>Job Search Strategies and Employment Preferences of Higher Education Students</a:t>
            </a:r>
            <a:r>
              <a:rPr lang="en-GB" sz="1100" dirty="0"/>
              <a:t>. Coventry: 	Institute of Employment Research, University of Warwick.</a:t>
            </a:r>
          </a:p>
          <a:p>
            <a:pPr>
              <a:spcBef>
                <a:spcPts val="0"/>
              </a:spcBef>
            </a:pPr>
            <a:r>
              <a:rPr lang="en-GB" sz="1100" dirty="0"/>
              <a:t>Ball, S.J., Davies, J., David, M. and Reay, D., 2002. 'Classification' and 'Judgement': Social class and the 'cognitive structures' of 	choice of higher education. </a:t>
            </a:r>
            <a:r>
              <a:rPr lang="en-GB" sz="1100" i="1" dirty="0"/>
              <a:t>British journal of sociology of education</a:t>
            </a:r>
            <a:r>
              <a:rPr lang="en-GB" sz="1100" dirty="0"/>
              <a:t>, </a:t>
            </a:r>
            <a:r>
              <a:rPr lang="en-GB" sz="1100" i="1" dirty="0"/>
              <a:t>23</a:t>
            </a:r>
            <a:r>
              <a:rPr lang="en-GB" sz="1100" dirty="0"/>
              <a:t>(1), pp.51-72.</a:t>
            </a:r>
          </a:p>
          <a:p>
            <a:pPr>
              <a:spcBef>
                <a:spcPts val="0"/>
              </a:spcBef>
            </a:pPr>
            <a:r>
              <a:rPr lang="en-GB" sz="1100" dirty="0"/>
              <a:t>Beck, U. 1992. </a:t>
            </a:r>
            <a:r>
              <a:rPr lang="en-GB" sz="1100" i="1" dirty="0"/>
              <a:t>Risk society: towards a new modernity</a:t>
            </a:r>
            <a:r>
              <a:rPr lang="en-GB" sz="1100" dirty="0"/>
              <a:t> (trans. M. Ritter), London: Sage.</a:t>
            </a:r>
          </a:p>
          <a:p>
            <a:pPr>
              <a:spcBef>
                <a:spcPts val="0"/>
              </a:spcBef>
            </a:pPr>
            <a:r>
              <a:rPr lang="en-GB" sz="1100" dirty="0"/>
              <a:t>Becker, G.S. 1993. </a:t>
            </a:r>
            <a:r>
              <a:rPr lang="en-GB" sz="1100" i="1" dirty="0"/>
              <a:t>Human Capital: A Theoretical and Empirical Analysis, with Special Reference to Education (3</a:t>
            </a:r>
            <a:r>
              <a:rPr lang="en-GB" sz="1100" i="1" baseline="30000" dirty="0"/>
              <a:t>rd</a:t>
            </a:r>
            <a:r>
              <a:rPr lang="en-GB" sz="1100" i="1" dirty="0"/>
              <a:t> edition). 	Chicago: University of Chicago Press.</a:t>
            </a:r>
            <a:endParaRPr lang="en-GB" sz="1100" dirty="0"/>
          </a:p>
          <a:p>
            <a:pPr>
              <a:spcBef>
                <a:spcPts val="0"/>
              </a:spcBef>
            </a:pPr>
            <a:r>
              <a:rPr lang="en-GB" sz="1100" dirty="0" err="1"/>
              <a:t>Boudon</a:t>
            </a:r>
            <a:r>
              <a:rPr lang="en-GB" sz="1100" dirty="0"/>
              <a:t>, R. 1974. </a:t>
            </a:r>
            <a:r>
              <a:rPr lang="en-GB" sz="1100" i="1" dirty="0"/>
              <a:t>Education, Opportunity and Social Inequality: Changing Prospects in Western Society</a:t>
            </a:r>
            <a:r>
              <a:rPr lang="en-GB" sz="1100" dirty="0"/>
              <a:t>, London: Wiley.</a:t>
            </a:r>
          </a:p>
          <a:p>
            <a:pPr>
              <a:spcBef>
                <a:spcPts val="0"/>
              </a:spcBef>
            </a:pPr>
            <a:r>
              <a:rPr lang="en-GB" sz="1100" dirty="0" err="1"/>
              <a:t>Brynin</a:t>
            </a:r>
            <a:r>
              <a:rPr lang="en-GB" sz="1100" dirty="0"/>
              <a:t>, M. 2013. Individual choice and risk: the case of higher education. </a:t>
            </a:r>
            <a:r>
              <a:rPr lang="en-GB" sz="1100" i="1" dirty="0"/>
              <a:t>Sociology</a:t>
            </a:r>
            <a:r>
              <a:rPr lang="en-GB" sz="1100" dirty="0"/>
              <a:t> 47(2): 284-300.</a:t>
            </a:r>
          </a:p>
          <a:p>
            <a:pPr>
              <a:spcBef>
                <a:spcPts val="0"/>
              </a:spcBef>
            </a:pPr>
            <a:r>
              <a:rPr lang="en-GB" sz="1100" dirty="0" err="1"/>
              <a:t>Brynin</a:t>
            </a:r>
            <a:r>
              <a:rPr lang="en-GB" sz="1100" dirty="0"/>
              <a:t>, M. 2017. Higher education: too risky a decision, in A. Mountford-</a:t>
            </a:r>
            <a:r>
              <a:rPr lang="en-GB" sz="1100" dirty="0" err="1"/>
              <a:t>Zimdars</a:t>
            </a:r>
            <a:r>
              <a:rPr lang="en-GB" sz="1100" dirty="0"/>
              <a:t> and N. Harrison (eds.) </a:t>
            </a:r>
            <a:r>
              <a:rPr lang="en-GB" sz="1100" i="1" dirty="0"/>
              <a:t>Access to Higher 	Education: Theoretical Perspectives and Contemporary Challenges</a:t>
            </a:r>
            <a:r>
              <a:rPr lang="en-GB" sz="1100" dirty="0"/>
              <a:t>, Abingdon: Routledge, 101-112.</a:t>
            </a:r>
          </a:p>
          <a:p>
            <a:pPr>
              <a:spcBef>
                <a:spcPts val="0"/>
              </a:spcBef>
            </a:pPr>
            <a:r>
              <a:rPr lang="en-GB" sz="1100" dirty="0"/>
              <a:t>Costa, R. and Machin, S. 2017. </a:t>
            </a:r>
            <a:r>
              <a:rPr lang="en-GB" sz="1100" i="1" dirty="0"/>
              <a:t>Real Wages and Living Standards in the UK</a:t>
            </a:r>
            <a:r>
              <a:rPr lang="en-GB" sz="1100" dirty="0"/>
              <a:t>, London: LSE.</a:t>
            </a:r>
          </a:p>
          <a:p>
            <a:pPr>
              <a:spcBef>
                <a:spcPts val="0"/>
              </a:spcBef>
            </a:pPr>
            <a:r>
              <a:rPr lang="en-GB" sz="1100" dirty="0"/>
              <a:t>Ellsberg, D. 1961. Risk, ambiguity, and the savage axioms, </a:t>
            </a:r>
            <a:r>
              <a:rPr lang="en-GB" sz="1100" i="1" dirty="0"/>
              <a:t>Quarterly Journal of Economics</a:t>
            </a:r>
            <a:r>
              <a:rPr lang="en-GB" sz="1100" dirty="0"/>
              <a:t>, 75 (4): 643-669.</a:t>
            </a:r>
          </a:p>
          <a:p>
            <a:pPr>
              <a:spcBef>
                <a:spcPts val="0"/>
              </a:spcBef>
            </a:pPr>
            <a:r>
              <a:rPr lang="en-GB" sz="1100" dirty="0" err="1"/>
              <a:t>Esson</a:t>
            </a:r>
            <a:r>
              <a:rPr lang="en-GB" sz="1100" dirty="0"/>
              <a:t>, J. and H. </a:t>
            </a:r>
            <a:r>
              <a:rPr lang="en-GB" sz="1100" dirty="0" err="1"/>
              <a:t>Ertl</a:t>
            </a:r>
            <a:r>
              <a:rPr lang="en-GB" sz="1100" dirty="0"/>
              <a:t>. 2016. No point worrying? Potential undergraduates, study-related debt, and the financial allure of higher 	education, </a:t>
            </a:r>
            <a:r>
              <a:rPr lang="en-GB" sz="1100" i="1" dirty="0"/>
              <a:t>Studies in Higher Education</a:t>
            </a:r>
            <a:r>
              <a:rPr lang="en-GB" sz="1100" dirty="0"/>
              <a:t> 41(7):1265-1280.</a:t>
            </a:r>
          </a:p>
          <a:p>
            <a:pPr>
              <a:spcBef>
                <a:spcPts val="0"/>
              </a:spcBef>
            </a:pPr>
            <a:r>
              <a:rPr lang="en-GB" sz="1100" dirty="0"/>
              <a:t>Evans, C. and M. Donnelly. 2018. Deterred by debt? Young people, schools and the escalating cost of UK higher education. 	</a:t>
            </a:r>
            <a:r>
              <a:rPr lang="en-GB" sz="1100" i="1" dirty="0"/>
              <a:t>Journal of Youth Studies</a:t>
            </a:r>
            <a:r>
              <a:rPr lang="en-GB" sz="1100" dirty="0"/>
              <a:t> 21(9): 1267-1282.</a:t>
            </a:r>
          </a:p>
          <a:p>
            <a:pPr>
              <a:spcBef>
                <a:spcPts val="0"/>
              </a:spcBef>
            </a:pPr>
            <a:r>
              <a:rPr lang="en-GB" sz="1100" dirty="0"/>
              <a:t>Green, F. and Y. Zhu. 2010. Overqualification, job dissatisfaction, and increasing dispersion in the returns to graduate 	education. </a:t>
            </a:r>
            <a:r>
              <a:rPr lang="en-GB" sz="1100" i="1" dirty="0"/>
              <a:t>Oxford Economic Papers</a:t>
            </a:r>
            <a:r>
              <a:rPr lang="en-GB" sz="1100" dirty="0"/>
              <a:t> 62(4): 740-763.</a:t>
            </a:r>
          </a:p>
          <a:p>
            <a:pPr marL="0" indent="0">
              <a:spcBef>
                <a:spcPts val="0"/>
              </a:spcBef>
              <a:buNone/>
            </a:pPr>
            <a:endParaRPr lang="en-GB" sz="1100" dirty="0"/>
          </a:p>
        </p:txBody>
      </p:sp>
    </p:spTree>
    <p:extLst>
      <p:ext uri="{BB962C8B-B14F-4D97-AF65-F5344CB8AC3E}">
        <p14:creationId xmlns:p14="http://schemas.microsoft.com/office/powerpoint/2010/main" val="1630937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3272B-D8C1-4402-A958-9B4FC6658C28}"/>
              </a:ext>
            </a:extLst>
          </p:cNvPr>
          <p:cNvSpPr>
            <a:spLocks noGrp="1"/>
          </p:cNvSpPr>
          <p:nvPr>
            <p:ph type="title"/>
          </p:nvPr>
        </p:nvSpPr>
        <p:spPr/>
        <p:txBody>
          <a:bodyPr/>
          <a:lstStyle/>
          <a:p>
            <a:r>
              <a:rPr lang="en-GB" dirty="0"/>
              <a:t>References (2)</a:t>
            </a:r>
          </a:p>
        </p:txBody>
      </p:sp>
      <p:sp>
        <p:nvSpPr>
          <p:cNvPr id="3" name="Content Placeholder 2">
            <a:extLst>
              <a:ext uri="{FF2B5EF4-FFF2-40B4-BE49-F238E27FC236}">
                <a16:creationId xmlns:a16="http://schemas.microsoft.com/office/drawing/2014/main" id="{88DACF9B-9FBB-4D2A-BFC4-C7108DD8BD77}"/>
              </a:ext>
            </a:extLst>
          </p:cNvPr>
          <p:cNvSpPr>
            <a:spLocks noGrp="1"/>
          </p:cNvSpPr>
          <p:nvPr>
            <p:ph idx="1"/>
          </p:nvPr>
        </p:nvSpPr>
        <p:spPr/>
        <p:txBody>
          <a:bodyPr>
            <a:normAutofit/>
          </a:bodyPr>
          <a:lstStyle/>
          <a:p>
            <a:pPr>
              <a:spcBef>
                <a:spcPts val="0"/>
              </a:spcBef>
            </a:pPr>
            <a:r>
              <a:rPr lang="en-GB" sz="1100" dirty="0"/>
              <a:t>Harrison, N., F. </a:t>
            </a:r>
            <a:r>
              <a:rPr lang="en-GB" sz="1100" dirty="0" err="1"/>
              <a:t>Chudry</a:t>
            </a:r>
            <a:r>
              <a:rPr lang="en-GB" sz="1100" dirty="0"/>
              <a:t>, R. Waller and S. </a:t>
            </a:r>
            <a:r>
              <a:rPr lang="en-GB" sz="1100" dirty="0" err="1"/>
              <a:t>Hatt</a:t>
            </a:r>
            <a:r>
              <a:rPr lang="en-GB" sz="1100" dirty="0"/>
              <a:t>. 2015. Towards a typology of debt attitudes among contemporary young UK 	undergraduates. </a:t>
            </a:r>
            <a:r>
              <a:rPr lang="en-GB" sz="1100" i="1" dirty="0"/>
              <a:t>Journal of Further and Higher Education</a:t>
            </a:r>
            <a:r>
              <a:rPr lang="en-GB" sz="1100" dirty="0"/>
              <a:t> 39(1): 85-107.</a:t>
            </a:r>
          </a:p>
          <a:p>
            <a:pPr>
              <a:spcBef>
                <a:spcPts val="0"/>
              </a:spcBef>
            </a:pPr>
            <a:r>
              <a:rPr lang="en-GB" sz="1100" dirty="0"/>
              <a:t>Higher Education Statistics Agency. 2017. Destinations of Leavers from Higher Education in the United Kingdom for the 	academic year 2015/16, www.hesa.ac.uk/news/29-06-2017/sfr245-destinations-of-leavers, accessed on 18</a:t>
            </a:r>
            <a:r>
              <a:rPr lang="en-GB" sz="1100" baseline="30000" dirty="0"/>
              <a:t>th</a:t>
            </a:r>
            <a:r>
              <a:rPr lang="en-GB" sz="1100" dirty="0"/>
              <a:t> October 2017.</a:t>
            </a:r>
          </a:p>
          <a:p>
            <a:pPr>
              <a:spcBef>
                <a:spcPts val="0"/>
              </a:spcBef>
            </a:pPr>
            <a:r>
              <a:rPr lang="en-GB" sz="1100" dirty="0"/>
              <a:t>Jones, S. 2016. Expressions of student debt aversion and tolerance among academically able young people in low-participation 	English schools, </a:t>
            </a:r>
            <a:r>
              <a:rPr lang="en-GB" sz="1100" i="1" dirty="0"/>
              <a:t>British Educational Research Journal</a:t>
            </a:r>
            <a:r>
              <a:rPr lang="en-GB" sz="1100" dirty="0"/>
              <a:t> 42(2): 277-293.</a:t>
            </a:r>
          </a:p>
          <a:p>
            <a:pPr>
              <a:spcBef>
                <a:spcPts val="0"/>
              </a:spcBef>
            </a:pPr>
            <a:r>
              <a:rPr lang="en-GB" sz="1100" dirty="0"/>
              <a:t>Kahneman, D. 2003. Maps of bounded rationality: psychology of behavioural economics. </a:t>
            </a:r>
            <a:r>
              <a:rPr lang="en-GB" sz="1100" i="1" dirty="0"/>
              <a:t>American Economic Review</a:t>
            </a:r>
            <a:r>
              <a:rPr lang="en-GB" sz="1100" dirty="0"/>
              <a:t> 93 (5): 	1449-1475.</a:t>
            </a:r>
          </a:p>
          <a:p>
            <a:pPr>
              <a:spcBef>
                <a:spcPts val="0"/>
              </a:spcBef>
            </a:pPr>
            <a:r>
              <a:rPr lang="en-GB" sz="1100" dirty="0"/>
              <a:t>Naylor, R., J. Smith and S. </a:t>
            </a:r>
            <a:r>
              <a:rPr lang="en-GB" sz="1100" dirty="0" err="1"/>
              <a:t>Telhaj</a:t>
            </a:r>
            <a:r>
              <a:rPr lang="en-GB" sz="1100" dirty="0"/>
              <a:t>. 2016. “Graduate Returns, Degree Class Premia and Higher Education Expansion in the UK.” 	</a:t>
            </a:r>
            <a:r>
              <a:rPr lang="en-GB" sz="1100" i="1" dirty="0"/>
              <a:t>Oxford Economic Papers</a:t>
            </a:r>
            <a:r>
              <a:rPr lang="en-GB" sz="1100" dirty="0"/>
              <a:t> 68(2): 525-545.</a:t>
            </a:r>
          </a:p>
          <a:p>
            <a:pPr>
              <a:spcBef>
                <a:spcPts val="0"/>
              </a:spcBef>
            </a:pPr>
            <a:r>
              <a:rPr lang="en-GB" sz="1100" dirty="0" err="1"/>
              <a:t>Obermeier</a:t>
            </a:r>
            <a:r>
              <a:rPr lang="en-GB" sz="1100" dirty="0"/>
              <a:t>, V. and T. Schneider (2015) Educational choice and risk preferences: how important is relative vs. individual risk 	preference? </a:t>
            </a:r>
            <a:r>
              <a:rPr lang="en-GB" sz="1100" i="1" dirty="0"/>
              <a:t>Journal for Educational Research Online</a:t>
            </a:r>
            <a:r>
              <a:rPr lang="en-GB" sz="1100" dirty="0"/>
              <a:t>, 7(2), 99-128.</a:t>
            </a:r>
          </a:p>
          <a:p>
            <a:pPr>
              <a:spcBef>
                <a:spcPts val="0"/>
              </a:spcBef>
            </a:pPr>
            <a:r>
              <a:rPr lang="en-GB" sz="1100" dirty="0"/>
              <a:t>Simon, H. 1979. Rational decision-making in business organisations. </a:t>
            </a:r>
            <a:r>
              <a:rPr lang="en-GB" sz="1100" i="1" dirty="0"/>
              <a:t>American Economic Review </a:t>
            </a:r>
            <a:r>
              <a:rPr lang="en-GB" sz="1100" dirty="0"/>
              <a:t>69(4):493-513.</a:t>
            </a:r>
          </a:p>
          <a:p>
            <a:pPr>
              <a:spcBef>
                <a:spcPts val="0"/>
              </a:spcBef>
            </a:pPr>
            <a:r>
              <a:rPr lang="en-GB" sz="1100" dirty="0"/>
              <a:t>Thompson, R. 2017. Explaining inequality? Rational action theories of educational decision making, in A. Mountford-</a:t>
            </a:r>
            <a:r>
              <a:rPr lang="en-GB" sz="1100" dirty="0" err="1"/>
              <a:t>Zimdars</a:t>
            </a:r>
            <a:r>
              <a:rPr lang="en-GB" sz="1100" dirty="0"/>
              <a:t> and 	N. Harrison (eds.) </a:t>
            </a:r>
            <a:r>
              <a:rPr lang="en-GB" sz="1100" i="1" dirty="0"/>
              <a:t>Access to Higher Education: Theoretical Perspectives and Contemporary Challenges</a:t>
            </a:r>
            <a:r>
              <a:rPr lang="en-GB" sz="1100" dirty="0"/>
              <a:t>, Abingdon: Routledge, 	67-84.</a:t>
            </a:r>
          </a:p>
          <a:p>
            <a:pPr>
              <a:spcBef>
                <a:spcPts val="0"/>
              </a:spcBef>
            </a:pPr>
            <a:r>
              <a:rPr lang="en-GB" sz="1100" dirty="0"/>
              <a:t>Walker, I. and Y. Zhu. 2011. Differences by degree: evidence of the net financial rates of return to undergraduate study for 	England and Wales.” </a:t>
            </a:r>
            <a:r>
              <a:rPr lang="en-GB" sz="1100" i="1" dirty="0"/>
              <a:t>Economics of Education Review</a:t>
            </a:r>
            <a:r>
              <a:rPr lang="en-GB" sz="1100" dirty="0"/>
              <a:t> 30(6): 1177-1186.</a:t>
            </a:r>
          </a:p>
        </p:txBody>
      </p:sp>
    </p:spTree>
    <p:extLst>
      <p:ext uri="{BB962C8B-B14F-4D97-AF65-F5344CB8AC3E}">
        <p14:creationId xmlns:p14="http://schemas.microsoft.com/office/powerpoint/2010/main" val="193457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7E618-66C6-4D11-A53F-E77FDAD96B57}"/>
              </a:ext>
            </a:extLst>
          </p:cNvPr>
          <p:cNvSpPr>
            <a:spLocks noGrp="1"/>
          </p:cNvSpPr>
          <p:nvPr>
            <p:ph type="title"/>
          </p:nvPr>
        </p:nvSpPr>
        <p:spPr/>
        <p:txBody>
          <a:bodyPr/>
          <a:lstStyle/>
          <a:p>
            <a:r>
              <a:rPr lang="en-GB" dirty="0"/>
              <a:t>The risk society</a:t>
            </a:r>
          </a:p>
        </p:txBody>
      </p:sp>
      <p:sp>
        <p:nvSpPr>
          <p:cNvPr id="3" name="Content Placeholder 2">
            <a:extLst>
              <a:ext uri="{FF2B5EF4-FFF2-40B4-BE49-F238E27FC236}">
                <a16:creationId xmlns:a16="http://schemas.microsoft.com/office/drawing/2014/main" id="{5EC442D5-C7E5-4CAF-9AC4-BC5A7E577015}"/>
              </a:ext>
            </a:extLst>
          </p:cNvPr>
          <p:cNvSpPr>
            <a:spLocks noGrp="1"/>
          </p:cNvSpPr>
          <p:nvPr>
            <p:ph idx="1"/>
          </p:nvPr>
        </p:nvSpPr>
        <p:spPr>
          <a:xfrm>
            <a:off x="677334" y="2160589"/>
            <a:ext cx="8596668" cy="3880773"/>
          </a:xfrm>
        </p:spPr>
        <p:txBody>
          <a:bodyPr>
            <a:normAutofit/>
          </a:bodyPr>
          <a:lstStyle/>
          <a:p>
            <a:r>
              <a:rPr lang="en-GB" dirty="0"/>
              <a:t>Argument broadly framed within Beck’s (1992) concept of the ‘risk society’:</a:t>
            </a:r>
          </a:p>
          <a:p>
            <a:endParaRPr lang="en-GB" dirty="0"/>
          </a:p>
        </p:txBody>
      </p:sp>
      <p:pic>
        <p:nvPicPr>
          <p:cNvPr id="5" name="Graphic 4" descr="Speech">
            <a:extLst>
              <a:ext uri="{FF2B5EF4-FFF2-40B4-BE49-F238E27FC236}">
                <a16:creationId xmlns:a16="http://schemas.microsoft.com/office/drawing/2014/main" id="{C18D4301-3CA3-4224-A6EC-30467E83945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1038662" y="2686929"/>
            <a:ext cx="8235339" cy="5068155"/>
          </a:xfrm>
          <a:prstGeom prst="rect">
            <a:avLst/>
          </a:prstGeom>
        </p:spPr>
      </p:pic>
      <p:sp>
        <p:nvSpPr>
          <p:cNvPr id="6" name="TextBox 5">
            <a:extLst>
              <a:ext uri="{FF2B5EF4-FFF2-40B4-BE49-F238E27FC236}">
                <a16:creationId xmlns:a16="http://schemas.microsoft.com/office/drawing/2014/main" id="{7E5D424B-1CCC-43BF-B9B3-747D1D52D5D4}"/>
              </a:ext>
            </a:extLst>
          </p:cNvPr>
          <p:cNvSpPr txBox="1"/>
          <p:nvPr/>
        </p:nvSpPr>
        <p:spPr>
          <a:xfrm>
            <a:off x="2328417" y="3690834"/>
            <a:ext cx="5683963" cy="2308324"/>
          </a:xfrm>
          <a:prstGeom prst="rect">
            <a:avLst/>
          </a:prstGeom>
          <a:noFill/>
        </p:spPr>
        <p:txBody>
          <a:bodyPr wrap="square" rtlCol="0">
            <a:spAutoFit/>
          </a:bodyPr>
          <a:lstStyle/>
          <a:p>
            <a:r>
              <a:rPr lang="en-GB" sz="2400" b="1" dirty="0">
                <a:solidFill>
                  <a:schemeClr val="bg1"/>
                </a:solidFill>
              </a:rPr>
              <a:t>‘The proportion of life opportunities which are fundamentally closed to decision-making is decreasing and the proportion of the biography which is open and must be constructed personally is increasing’ (p.135).</a:t>
            </a:r>
          </a:p>
        </p:txBody>
      </p:sp>
    </p:spTree>
    <p:extLst>
      <p:ext uri="{BB962C8B-B14F-4D97-AF65-F5344CB8AC3E}">
        <p14:creationId xmlns:p14="http://schemas.microsoft.com/office/powerpoint/2010/main" val="2327084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F107A-32E8-4A32-AC3D-281003861A88}"/>
              </a:ext>
            </a:extLst>
          </p:cNvPr>
          <p:cNvSpPr>
            <a:spLocks noGrp="1"/>
          </p:cNvSpPr>
          <p:nvPr>
            <p:ph type="title"/>
          </p:nvPr>
        </p:nvSpPr>
        <p:spPr/>
        <p:txBody>
          <a:bodyPr/>
          <a:lstStyle/>
          <a:p>
            <a:r>
              <a:rPr lang="en-GB" dirty="0"/>
              <a:t>Choices, choices, choices…</a:t>
            </a:r>
          </a:p>
        </p:txBody>
      </p:sp>
      <p:sp>
        <p:nvSpPr>
          <p:cNvPr id="3" name="Content Placeholder 2">
            <a:extLst>
              <a:ext uri="{FF2B5EF4-FFF2-40B4-BE49-F238E27FC236}">
                <a16:creationId xmlns:a16="http://schemas.microsoft.com/office/drawing/2014/main" id="{04A14094-CC57-426B-B358-AC606943218F}"/>
              </a:ext>
            </a:extLst>
          </p:cNvPr>
          <p:cNvSpPr>
            <a:spLocks noGrp="1"/>
          </p:cNvSpPr>
          <p:nvPr>
            <p:ph idx="1"/>
          </p:nvPr>
        </p:nvSpPr>
        <p:spPr>
          <a:xfrm>
            <a:off x="677334" y="2160589"/>
            <a:ext cx="7200574" cy="4451226"/>
          </a:xfrm>
        </p:spPr>
        <p:txBody>
          <a:bodyPr>
            <a:normAutofit/>
          </a:bodyPr>
          <a:lstStyle/>
          <a:p>
            <a:r>
              <a:rPr lang="en-GB" dirty="0"/>
              <a:t>Societal structures still exert a powerful influence, but there has been a ‘loss of traditional security’ (Beck, 1992, p.128) </a:t>
            </a:r>
          </a:p>
          <a:p>
            <a:r>
              <a:rPr lang="en-GB" dirty="0"/>
              <a:t>Young people are now confronted with…</a:t>
            </a:r>
          </a:p>
          <a:p>
            <a:pPr lvl="1"/>
            <a:r>
              <a:rPr lang="en-GB" dirty="0"/>
              <a:t>More decisions that need to be made</a:t>
            </a:r>
          </a:p>
          <a:p>
            <a:pPr lvl="1"/>
            <a:r>
              <a:rPr lang="en-GB" dirty="0"/>
              <a:t>More potential options from which to choose</a:t>
            </a:r>
          </a:p>
          <a:p>
            <a:pPr lvl="1"/>
            <a:r>
              <a:rPr lang="en-GB" dirty="0"/>
              <a:t>Less certain outcomes from those options</a:t>
            </a:r>
          </a:p>
          <a:p>
            <a:pPr lvl="1"/>
            <a:r>
              <a:rPr lang="en-GB" dirty="0"/>
              <a:t>…and more blame if they choose poorly!</a:t>
            </a:r>
          </a:p>
          <a:p>
            <a:endParaRPr lang="en-GB" dirty="0"/>
          </a:p>
        </p:txBody>
      </p:sp>
      <p:pic>
        <p:nvPicPr>
          <p:cNvPr id="5" name="Graphic 4" descr="Head with Gears">
            <a:extLst>
              <a:ext uri="{FF2B5EF4-FFF2-40B4-BE49-F238E27FC236}">
                <a16:creationId xmlns:a16="http://schemas.microsoft.com/office/drawing/2014/main" id="{0702AC09-EB1E-4368-BCBF-2531BEEAE9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7680959" y="2593141"/>
            <a:ext cx="2369625" cy="2369625"/>
          </a:xfrm>
          <a:prstGeom prst="rect">
            <a:avLst/>
          </a:prstGeom>
        </p:spPr>
      </p:pic>
    </p:spTree>
    <p:extLst>
      <p:ext uri="{BB962C8B-B14F-4D97-AF65-F5344CB8AC3E}">
        <p14:creationId xmlns:p14="http://schemas.microsoft.com/office/powerpoint/2010/main" val="3240854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08F4-BAD3-4AA8-AA2E-ED6612200F97}"/>
              </a:ext>
            </a:extLst>
          </p:cNvPr>
          <p:cNvSpPr>
            <a:spLocks noGrp="1"/>
          </p:cNvSpPr>
          <p:nvPr>
            <p:ph type="title"/>
          </p:nvPr>
        </p:nvSpPr>
        <p:spPr/>
        <p:txBody>
          <a:bodyPr/>
          <a:lstStyle/>
          <a:p>
            <a:r>
              <a:rPr lang="en-GB" dirty="0"/>
              <a:t>Ubiquitous accounts of risk</a:t>
            </a:r>
          </a:p>
        </p:txBody>
      </p:sp>
      <p:sp>
        <p:nvSpPr>
          <p:cNvPr id="3" name="Content Placeholder 2">
            <a:extLst>
              <a:ext uri="{FF2B5EF4-FFF2-40B4-BE49-F238E27FC236}">
                <a16:creationId xmlns:a16="http://schemas.microsoft.com/office/drawing/2014/main" id="{F3AFD434-06FF-4C13-B1DE-8BD43082DBBF}"/>
              </a:ext>
            </a:extLst>
          </p:cNvPr>
          <p:cNvSpPr>
            <a:spLocks noGrp="1"/>
          </p:cNvSpPr>
          <p:nvPr>
            <p:ph idx="1"/>
          </p:nvPr>
        </p:nvSpPr>
        <p:spPr>
          <a:xfrm>
            <a:off x="677334" y="2080591"/>
            <a:ext cx="7592023" cy="4320209"/>
          </a:xfrm>
        </p:spPr>
        <p:txBody>
          <a:bodyPr>
            <a:normAutofit/>
          </a:bodyPr>
          <a:lstStyle/>
          <a:p>
            <a:r>
              <a:rPr lang="en-GB" dirty="0"/>
              <a:t>Earlier generation of literature constructed strongly around the ‘riskiness’ of higher education for disadvantaged young people:</a:t>
            </a:r>
          </a:p>
          <a:p>
            <a:pPr lvl="1"/>
            <a:r>
              <a:rPr lang="en-GB" dirty="0"/>
              <a:t>Financial: ‘inherently risky, demanding great investment and costs, and yielding uncertain returns’ (Archer and Hutchings, 2000, p.569)</a:t>
            </a:r>
          </a:p>
          <a:p>
            <a:pPr lvl="1"/>
            <a:r>
              <a:rPr lang="en-GB" dirty="0"/>
              <a:t>Social: ‘The risks and reflexivity […] are about being different people in different places, about who they might become and what they must give up’ (Ball </a:t>
            </a:r>
            <a:r>
              <a:rPr lang="en-GB" i="1" dirty="0"/>
              <a:t>et al.</a:t>
            </a:r>
            <a:r>
              <a:rPr lang="en-GB" dirty="0"/>
              <a:t>, 2002, p.69)</a:t>
            </a:r>
          </a:p>
        </p:txBody>
      </p:sp>
    </p:spTree>
    <p:extLst>
      <p:ext uri="{BB962C8B-B14F-4D97-AF65-F5344CB8AC3E}">
        <p14:creationId xmlns:p14="http://schemas.microsoft.com/office/powerpoint/2010/main" val="3826260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2A5D8-AE18-42B8-A39F-63911B24EC27}"/>
              </a:ext>
            </a:extLst>
          </p:cNvPr>
          <p:cNvSpPr>
            <a:spLocks noGrp="1"/>
          </p:cNvSpPr>
          <p:nvPr>
            <p:ph type="title"/>
          </p:nvPr>
        </p:nvSpPr>
        <p:spPr>
          <a:xfrm>
            <a:off x="677863" y="609600"/>
            <a:ext cx="8596668" cy="1320800"/>
          </a:xfrm>
        </p:spPr>
        <p:txBody>
          <a:bodyPr/>
          <a:lstStyle/>
          <a:p>
            <a:r>
              <a:rPr lang="en-GB" dirty="0"/>
              <a:t>Relational constructions of risk</a:t>
            </a:r>
          </a:p>
        </p:txBody>
      </p:sp>
      <p:graphicFrame>
        <p:nvGraphicFramePr>
          <p:cNvPr id="4" name="Content Placeholder 3">
            <a:extLst>
              <a:ext uri="{FF2B5EF4-FFF2-40B4-BE49-F238E27FC236}">
                <a16:creationId xmlns:a16="http://schemas.microsoft.com/office/drawing/2014/main" id="{539C0815-061E-4F4C-91E3-A2A7E7EE191F}"/>
              </a:ext>
            </a:extLst>
          </p:cNvPr>
          <p:cNvGraphicFramePr>
            <a:graphicFrameLocks noGrp="1"/>
          </p:cNvGraphicFramePr>
          <p:nvPr>
            <p:ph idx="1"/>
            <p:extLst>
              <p:ext uri="{D42A27DB-BD31-4B8C-83A1-F6EECF244321}">
                <p14:modId xmlns:p14="http://schemas.microsoft.com/office/powerpoint/2010/main" val="525142832"/>
              </p:ext>
            </p:extLst>
          </p:nvPr>
        </p:nvGraphicFramePr>
        <p:xfrm>
          <a:off x="677863" y="2057009"/>
          <a:ext cx="8596312"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9552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ED603-5962-4417-9B99-8E70828C379A}"/>
              </a:ext>
            </a:extLst>
          </p:cNvPr>
          <p:cNvSpPr>
            <a:spLocks noGrp="1"/>
          </p:cNvSpPr>
          <p:nvPr>
            <p:ph type="title"/>
          </p:nvPr>
        </p:nvSpPr>
        <p:spPr/>
        <p:txBody>
          <a:bodyPr/>
          <a:lstStyle/>
          <a:p>
            <a:r>
              <a:rPr lang="en-GB" dirty="0"/>
              <a:t>That was then… this is now</a:t>
            </a:r>
          </a:p>
        </p:txBody>
      </p:sp>
      <p:sp>
        <p:nvSpPr>
          <p:cNvPr id="3" name="Content Placeholder 2">
            <a:extLst>
              <a:ext uri="{FF2B5EF4-FFF2-40B4-BE49-F238E27FC236}">
                <a16:creationId xmlns:a16="http://schemas.microsoft.com/office/drawing/2014/main" id="{42F57860-D13D-487B-92A3-7A23D17C7B72}"/>
              </a:ext>
            </a:extLst>
          </p:cNvPr>
          <p:cNvSpPr>
            <a:spLocks noGrp="1"/>
          </p:cNvSpPr>
          <p:nvPr>
            <p:ph idx="1"/>
          </p:nvPr>
        </p:nvSpPr>
        <p:spPr>
          <a:xfrm>
            <a:off x="677334" y="2160589"/>
            <a:ext cx="8596668" cy="4087811"/>
          </a:xfrm>
        </p:spPr>
        <p:txBody>
          <a:bodyPr/>
          <a:lstStyle/>
          <a:p>
            <a:r>
              <a:rPr lang="en-GB" dirty="0"/>
              <a:t>More recent literature suggests that this discourse of HE as ‘risky’ has declined, despite rise in costs:</a:t>
            </a:r>
          </a:p>
          <a:p>
            <a:pPr lvl="1"/>
            <a:r>
              <a:rPr lang="en-GB" sz="2000" dirty="0" err="1"/>
              <a:t>Esson</a:t>
            </a:r>
            <a:r>
              <a:rPr lang="en-GB" sz="2000" dirty="0"/>
              <a:t> and </a:t>
            </a:r>
            <a:r>
              <a:rPr lang="en-GB" sz="2000" dirty="0" err="1"/>
              <a:t>Ertl’s</a:t>
            </a:r>
            <a:r>
              <a:rPr lang="en-GB" sz="2000" dirty="0"/>
              <a:t> (2016) study of prospective students found a growing acceptance – ‘no point worrying’</a:t>
            </a:r>
          </a:p>
          <a:p>
            <a:pPr lvl="1"/>
            <a:r>
              <a:rPr lang="en-GB" sz="2000" dirty="0"/>
              <a:t>Harrison </a:t>
            </a:r>
            <a:r>
              <a:rPr lang="en-GB" sz="2000" i="1" dirty="0"/>
              <a:t>et al.</a:t>
            </a:r>
            <a:r>
              <a:rPr lang="en-GB" sz="2000" dirty="0"/>
              <a:t>’s (2015) study of current students found most were positive or indifferent about costs</a:t>
            </a:r>
          </a:p>
          <a:p>
            <a:pPr lvl="1"/>
            <a:r>
              <a:rPr lang="en-GB" sz="2000" dirty="0"/>
              <a:t>Evans and Donnelly (2018, p.1267) find ‘acceptance, ambivalence and at times positive orientations towards the prospect of debt’</a:t>
            </a:r>
          </a:p>
          <a:p>
            <a:pPr lvl="1"/>
            <a:r>
              <a:rPr lang="en-GB" sz="2000" dirty="0"/>
              <a:t>However, Jones (2016) did find evidence of risk concern among younger teenagers in schools with no tradition of HE</a:t>
            </a:r>
          </a:p>
        </p:txBody>
      </p:sp>
    </p:spTree>
    <p:extLst>
      <p:ext uri="{BB962C8B-B14F-4D97-AF65-F5344CB8AC3E}">
        <p14:creationId xmlns:p14="http://schemas.microsoft.com/office/powerpoint/2010/main" val="391934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75130-9FDD-4621-A496-3E07E77F0E27}"/>
              </a:ext>
            </a:extLst>
          </p:cNvPr>
          <p:cNvSpPr>
            <a:spLocks noGrp="1"/>
          </p:cNvSpPr>
          <p:nvPr>
            <p:ph type="title"/>
          </p:nvPr>
        </p:nvSpPr>
        <p:spPr/>
        <p:txBody>
          <a:bodyPr/>
          <a:lstStyle/>
          <a:p>
            <a:r>
              <a:rPr lang="en-GB" dirty="0"/>
              <a:t>Participation rates over time</a:t>
            </a:r>
          </a:p>
        </p:txBody>
      </p:sp>
      <p:graphicFrame>
        <p:nvGraphicFramePr>
          <p:cNvPr id="4" name="Content Placeholder 3">
            <a:extLst>
              <a:ext uri="{FF2B5EF4-FFF2-40B4-BE49-F238E27FC236}">
                <a16:creationId xmlns:a16="http://schemas.microsoft.com/office/drawing/2014/main" id="{19B84307-AD9B-4657-A158-6B378A52EEF6}"/>
              </a:ext>
            </a:extLst>
          </p:cNvPr>
          <p:cNvGraphicFramePr>
            <a:graphicFrameLocks noGrp="1"/>
          </p:cNvGraphicFramePr>
          <p:nvPr>
            <p:ph idx="1"/>
            <p:extLst>
              <p:ext uri="{D42A27DB-BD31-4B8C-83A1-F6EECF244321}">
                <p14:modId xmlns:p14="http://schemas.microsoft.com/office/powerpoint/2010/main" val="1222140897"/>
              </p:ext>
            </p:extLst>
          </p:nvPr>
        </p:nvGraphicFramePr>
        <p:xfrm>
          <a:off x="677863" y="2160588"/>
          <a:ext cx="6538863" cy="398699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05D951B-BD60-4CCA-8BAC-04FBBD07AE39}"/>
              </a:ext>
            </a:extLst>
          </p:cNvPr>
          <p:cNvSpPr txBox="1"/>
          <p:nvPr/>
        </p:nvSpPr>
        <p:spPr>
          <a:xfrm>
            <a:off x="7743274" y="2908496"/>
            <a:ext cx="2005637" cy="1477328"/>
          </a:xfrm>
          <a:prstGeom prst="rect">
            <a:avLst/>
          </a:prstGeom>
          <a:noFill/>
        </p:spPr>
        <p:txBody>
          <a:bodyPr wrap="square" rtlCol="0">
            <a:spAutoFit/>
          </a:bodyPr>
          <a:lstStyle/>
          <a:p>
            <a:r>
              <a:rPr lang="en-GB" dirty="0"/>
              <a:t>Full-time participation of 18 year olds by POLAR quintiles (Source: UCAS)</a:t>
            </a:r>
          </a:p>
        </p:txBody>
      </p:sp>
    </p:spTree>
    <p:extLst>
      <p:ext uri="{BB962C8B-B14F-4D97-AF65-F5344CB8AC3E}">
        <p14:creationId xmlns:p14="http://schemas.microsoft.com/office/powerpoint/2010/main" val="166668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4AD42-21BD-4AD1-806D-F5B82760D6B4}"/>
              </a:ext>
            </a:extLst>
          </p:cNvPr>
          <p:cNvSpPr>
            <a:spLocks noGrp="1"/>
          </p:cNvSpPr>
          <p:nvPr>
            <p:ph type="title"/>
          </p:nvPr>
        </p:nvSpPr>
        <p:spPr/>
        <p:txBody>
          <a:bodyPr/>
          <a:lstStyle/>
          <a:p>
            <a:r>
              <a:rPr lang="en-GB" dirty="0"/>
              <a:t>Youth unemployment over time</a:t>
            </a:r>
          </a:p>
        </p:txBody>
      </p:sp>
      <p:graphicFrame>
        <p:nvGraphicFramePr>
          <p:cNvPr id="4" name="Content Placeholder 3">
            <a:extLst>
              <a:ext uri="{FF2B5EF4-FFF2-40B4-BE49-F238E27FC236}">
                <a16:creationId xmlns:a16="http://schemas.microsoft.com/office/drawing/2014/main" id="{66FD47EA-7BDB-4D4E-A821-14E81305AF4F}"/>
              </a:ext>
            </a:extLst>
          </p:cNvPr>
          <p:cNvGraphicFramePr>
            <a:graphicFrameLocks noGrp="1"/>
          </p:cNvGraphicFramePr>
          <p:nvPr>
            <p:ph idx="1"/>
            <p:extLst>
              <p:ext uri="{D42A27DB-BD31-4B8C-83A1-F6EECF244321}">
                <p14:modId xmlns:p14="http://schemas.microsoft.com/office/powerpoint/2010/main" val="2373739524"/>
              </p:ext>
            </p:extLst>
          </p:nvPr>
        </p:nvGraphicFramePr>
        <p:xfrm>
          <a:off x="677863" y="2160588"/>
          <a:ext cx="5418137"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7B99CD36-D792-42B4-8B04-2744A3BCD674}"/>
              </a:ext>
            </a:extLst>
          </p:cNvPr>
          <p:cNvSpPr txBox="1"/>
          <p:nvPr/>
        </p:nvSpPr>
        <p:spPr>
          <a:xfrm>
            <a:off x="6769340" y="4188937"/>
            <a:ext cx="2173356" cy="1477328"/>
          </a:xfrm>
          <a:prstGeom prst="rect">
            <a:avLst/>
          </a:prstGeom>
          <a:noFill/>
        </p:spPr>
        <p:txBody>
          <a:bodyPr wrap="square" rtlCol="0">
            <a:spAutoFit/>
          </a:bodyPr>
          <a:lstStyle/>
          <a:p>
            <a:r>
              <a:rPr lang="en-GB" dirty="0"/>
              <a:t>Seasonally-adjusted three-month average unemployment rate (ONS, 2017)</a:t>
            </a:r>
          </a:p>
        </p:txBody>
      </p:sp>
    </p:spTree>
    <p:extLst>
      <p:ext uri="{BB962C8B-B14F-4D97-AF65-F5344CB8AC3E}">
        <p14:creationId xmlns:p14="http://schemas.microsoft.com/office/powerpoint/2010/main" val="433934752"/>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3075</TotalTime>
  <Words>1264</Words>
  <Application>Microsoft Office PowerPoint</Application>
  <PresentationFormat>Widescreen</PresentationFormat>
  <Paragraphs>108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Trebuchet MS</vt:lpstr>
      <vt:lpstr>Wingdings 3</vt:lpstr>
      <vt:lpstr>Facet</vt:lpstr>
      <vt:lpstr>Students-as-insurers: rethinking ‘risk’ for disadvantaged young people considering higher education in England</vt:lpstr>
      <vt:lpstr>Risk!</vt:lpstr>
      <vt:lpstr>The risk society</vt:lpstr>
      <vt:lpstr>Choices, choices, choices…</vt:lpstr>
      <vt:lpstr>Ubiquitous accounts of risk</vt:lpstr>
      <vt:lpstr>Relational constructions of risk</vt:lpstr>
      <vt:lpstr>That was then… this is now</vt:lpstr>
      <vt:lpstr>Participation rates over time</vt:lpstr>
      <vt:lpstr>Youth unemployment over time</vt:lpstr>
      <vt:lpstr>Occupational ‘graduateness’</vt:lpstr>
      <vt:lpstr>Quick summary: four key changes</vt:lpstr>
      <vt:lpstr>Boudon and Kahneman</vt:lpstr>
      <vt:lpstr>Simon and bounded rationality</vt:lpstr>
      <vt:lpstr>Graduate returns and satisficing</vt:lpstr>
      <vt:lpstr>The Ellsberg paradox</vt:lpstr>
      <vt:lpstr>Students-as-insurers</vt:lpstr>
      <vt:lpstr>A precautionary principle</vt:lpstr>
      <vt:lpstr>Conclusion</vt:lpstr>
      <vt:lpstr>Future research</vt:lpstr>
      <vt:lpstr>Just published (this morning!)</vt:lpstr>
      <vt:lpstr>References (1)</vt:lpstr>
      <vt:lpstr>References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Rethinking risk: theorising young people’s attitudes to higher education</dc:title>
  <dc:creator>Neil Harrison</dc:creator>
  <cp:lastModifiedBy>Neil Harrison</cp:lastModifiedBy>
  <cp:revision>66</cp:revision>
  <dcterms:created xsi:type="dcterms:W3CDTF">2017-12-04T08:30:38Z</dcterms:created>
  <dcterms:modified xsi:type="dcterms:W3CDTF">2018-10-17T09:45:11Z</dcterms:modified>
</cp:coreProperties>
</file>