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4" r:id="rId3"/>
    <p:sldId id="257" r:id="rId4"/>
    <p:sldId id="258" r:id="rId5"/>
    <p:sldId id="268" r:id="rId6"/>
    <p:sldId id="267" r:id="rId7"/>
    <p:sldId id="261" r:id="rId8"/>
    <p:sldId id="275" r:id="rId9"/>
    <p:sldId id="276" r:id="rId10"/>
    <p:sldId id="271" r:id="rId11"/>
    <p:sldId id="27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779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8" y="7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A677E95B-00FD-43CB-9DBF-F31E9DE9D128}" type="datetimeFigureOut">
              <a:rPr lang="en-GB" smtClean="0"/>
              <a:t>02/03/2018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0EE5F5E2-E07D-49A7-B5DB-F4DAB7F50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E95B-00FD-43CB-9DBF-F31E9DE9D128}" type="datetimeFigureOut">
              <a:rPr lang="en-GB" smtClean="0"/>
              <a:t>02/03/2018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5F5E2-E07D-49A7-B5DB-F4DAB7F50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111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E95B-00FD-43CB-9DBF-F31E9DE9D128}" type="datetimeFigureOut">
              <a:rPr lang="en-GB" smtClean="0"/>
              <a:t>02/03/2018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5F5E2-E07D-49A7-B5DB-F4DAB7F50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23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E95B-00FD-43CB-9DBF-F31E9DE9D128}" type="datetimeFigureOut">
              <a:rPr lang="en-GB" smtClean="0"/>
              <a:t>02/03/2018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5F5E2-E07D-49A7-B5DB-F4DAB7F50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50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E95B-00FD-43CB-9DBF-F31E9DE9D128}" type="datetimeFigureOut">
              <a:rPr lang="en-GB" smtClean="0"/>
              <a:t>02/03/2018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5F5E2-E07D-49A7-B5DB-F4DAB7F50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341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E95B-00FD-43CB-9DBF-F31E9DE9D128}" type="datetimeFigureOut">
              <a:rPr lang="en-GB" smtClean="0"/>
              <a:t>02/03/2018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5F5E2-E07D-49A7-B5DB-F4DAB7F50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027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E95B-00FD-43CB-9DBF-F31E9DE9D128}" type="datetimeFigureOut">
              <a:rPr lang="en-GB" smtClean="0"/>
              <a:t>02/03/2018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5F5E2-E07D-49A7-B5DB-F4DAB7F50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248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E95B-00FD-43CB-9DBF-F31E9DE9D128}" type="datetimeFigureOut">
              <a:rPr lang="en-GB" smtClean="0"/>
              <a:t>02/03/2018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5F5E2-E07D-49A7-B5DB-F4DAB7F50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44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E95B-00FD-43CB-9DBF-F31E9DE9D128}" type="datetimeFigureOut">
              <a:rPr lang="en-GB" smtClean="0"/>
              <a:t>02/03/2018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5F5E2-E07D-49A7-B5DB-F4DAB7F50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22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E95B-00FD-43CB-9DBF-F31E9DE9D128}" type="datetimeFigureOut">
              <a:rPr lang="en-GB" smtClean="0"/>
              <a:t>02/03/2018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5F5E2-E07D-49A7-B5DB-F4DAB7F50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34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E95B-00FD-43CB-9DBF-F31E9DE9D128}" type="datetimeFigureOut">
              <a:rPr lang="en-GB" smtClean="0"/>
              <a:t>02/03/2018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5F5E2-E07D-49A7-B5DB-F4DAB7F50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213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E95B-00FD-43CB-9DBF-F31E9DE9D128}" type="datetimeFigureOut">
              <a:rPr lang="en-GB" smtClean="0"/>
              <a:t>02/03/2018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5F5E2-E07D-49A7-B5DB-F4DAB7F50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19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E95B-00FD-43CB-9DBF-F31E9DE9D128}" type="datetimeFigureOut">
              <a:rPr lang="en-GB" smtClean="0"/>
              <a:t>02/03/2018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5F5E2-E07D-49A7-B5DB-F4DAB7F50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38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E95B-00FD-43CB-9DBF-F31E9DE9D128}" type="datetimeFigureOut">
              <a:rPr lang="en-GB" smtClean="0"/>
              <a:t>02/03/2018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5F5E2-E07D-49A7-B5DB-F4DAB7F50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44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E95B-00FD-43CB-9DBF-F31E9DE9D128}" type="datetimeFigureOut">
              <a:rPr lang="en-GB" smtClean="0"/>
              <a:t>02/03/2018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5F5E2-E07D-49A7-B5DB-F4DAB7F50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179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E95B-00FD-43CB-9DBF-F31E9DE9D128}" type="datetimeFigureOut">
              <a:rPr lang="en-GB" smtClean="0"/>
              <a:t>02/03/2018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5F5E2-E07D-49A7-B5DB-F4DAB7F50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64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E95B-00FD-43CB-9DBF-F31E9DE9D128}" type="datetimeFigureOut">
              <a:rPr lang="en-GB" smtClean="0"/>
              <a:t>02/03/2018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5F5E2-E07D-49A7-B5DB-F4DAB7F50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280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677E95B-00FD-43CB-9DBF-F31E9DE9D128}" type="datetimeFigureOut">
              <a:rPr lang="en-GB" smtClean="0"/>
              <a:t>02/03/2018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0EE5F5E2-E07D-49A7-B5DB-F4DAB7F50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89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mailto:r.stech@exeter.ac.uk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Oval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Oval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Freeform 1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0800000">
            <a:off x="457200" y="794"/>
            <a:ext cx="11277600" cy="4395812"/>
          </a:xfrm>
          <a:custGeom>
            <a:avLst/>
            <a:gdLst>
              <a:gd name="connsiteX0" fmla="*/ 11277600 w 11277600"/>
              <a:gd name="connsiteY0" fmla="*/ 4395812 h 4395812"/>
              <a:gd name="connsiteX1" fmla="*/ 0 w 11277600"/>
              <a:gd name="connsiteY1" fmla="*/ 4395812 h 4395812"/>
              <a:gd name="connsiteX2" fmla="*/ 0 w 11277600"/>
              <a:gd name="connsiteY2" fmla="*/ 0 h 4395812"/>
              <a:gd name="connsiteX3" fmla="*/ 66675 w 11277600"/>
              <a:gd name="connsiteY3" fmla="*/ 9525 h 4395812"/>
              <a:gd name="connsiteX4" fmla="*/ 261938 w 11277600"/>
              <a:gd name="connsiteY4" fmla="*/ 36513 h 4395812"/>
              <a:gd name="connsiteX5" fmla="*/ 403225 w 11277600"/>
              <a:gd name="connsiteY5" fmla="*/ 55563 h 4395812"/>
              <a:gd name="connsiteX6" fmla="*/ 573088 w 11277600"/>
              <a:gd name="connsiteY6" fmla="*/ 76200 h 4395812"/>
              <a:gd name="connsiteX7" fmla="*/ 773112 w 11277600"/>
              <a:gd name="connsiteY7" fmla="*/ 100013 h 4395812"/>
              <a:gd name="connsiteX8" fmla="*/ 995362 w 11277600"/>
              <a:gd name="connsiteY8" fmla="*/ 125413 h 4395812"/>
              <a:gd name="connsiteX9" fmla="*/ 1246188 w 11277600"/>
              <a:gd name="connsiteY9" fmla="*/ 152400 h 4395812"/>
              <a:gd name="connsiteX10" fmla="*/ 1519238 w 11277600"/>
              <a:gd name="connsiteY10" fmla="*/ 180975 h 4395812"/>
              <a:gd name="connsiteX11" fmla="*/ 1816100 w 11277600"/>
              <a:gd name="connsiteY11" fmla="*/ 209550 h 4395812"/>
              <a:gd name="connsiteX12" fmla="*/ 2132012 w 11277600"/>
              <a:gd name="connsiteY12" fmla="*/ 238125 h 4395812"/>
              <a:gd name="connsiteX13" fmla="*/ 2471738 w 11277600"/>
              <a:gd name="connsiteY13" fmla="*/ 265113 h 4395812"/>
              <a:gd name="connsiteX14" fmla="*/ 2828925 w 11277600"/>
              <a:gd name="connsiteY14" fmla="*/ 290513 h 4395812"/>
              <a:gd name="connsiteX15" fmla="*/ 3205162 w 11277600"/>
              <a:gd name="connsiteY15" fmla="*/ 314325 h 4395812"/>
              <a:gd name="connsiteX16" fmla="*/ 3597275 w 11277600"/>
              <a:gd name="connsiteY16" fmla="*/ 336550 h 4395812"/>
              <a:gd name="connsiteX17" fmla="*/ 4006850 w 11277600"/>
              <a:gd name="connsiteY17" fmla="*/ 357188 h 4395812"/>
              <a:gd name="connsiteX18" fmla="*/ 4216400 w 11277600"/>
              <a:gd name="connsiteY18" fmla="*/ 365125 h 4395812"/>
              <a:gd name="connsiteX19" fmla="*/ 4430713 w 11277600"/>
              <a:gd name="connsiteY19" fmla="*/ 373063 h 4395812"/>
              <a:gd name="connsiteX20" fmla="*/ 4648200 w 11277600"/>
              <a:gd name="connsiteY20" fmla="*/ 381000 h 4395812"/>
              <a:gd name="connsiteX21" fmla="*/ 4867275 w 11277600"/>
              <a:gd name="connsiteY21" fmla="*/ 385763 h 4395812"/>
              <a:gd name="connsiteX22" fmla="*/ 5091113 w 11277600"/>
              <a:gd name="connsiteY22" fmla="*/ 390525 h 4395812"/>
              <a:gd name="connsiteX23" fmla="*/ 5316538 w 11277600"/>
              <a:gd name="connsiteY23" fmla="*/ 395288 h 4395812"/>
              <a:gd name="connsiteX24" fmla="*/ 5546725 w 11277600"/>
              <a:gd name="connsiteY24" fmla="*/ 398463 h 4395812"/>
              <a:gd name="connsiteX25" fmla="*/ 5778500 w 11277600"/>
              <a:gd name="connsiteY25" fmla="*/ 398463 h 4395812"/>
              <a:gd name="connsiteX26" fmla="*/ 6013450 w 11277600"/>
              <a:gd name="connsiteY26" fmla="*/ 400050 h 4395812"/>
              <a:gd name="connsiteX27" fmla="*/ 6249988 w 11277600"/>
              <a:gd name="connsiteY27" fmla="*/ 398463 h 4395812"/>
              <a:gd name="connsiteX28" fmla="*/ 6489700 w 11277600"/>
              <a:gd name="connsiteY28" fmla="*/ 395288 h 4395812"/>
              <a:gd name="connsiteX29" fmla="*/ 6731000 w 11277600"/>
              <a:gd name="connsiteY29" fmla="*/ 392113 h 4395812"/>
              <a:gd name="connsiteX30" fmla="*/ 6973888 w 11277600"/>
              <a:gd name="connsiteY30" fmla="*/ 385763 h 4395812"/>
              <a:gd name="connsiteX31" fmla="*/ 7219950 w 11277600"/>
              <a:gd name="connsiteY31" fmla="*/ 379413 h 4395812"/>
              <a:gd name="connsiteX32" fmla="*/ 7466013 w 11277600"/>
              <a:gd name="connsiteY32" fmla="*/ 371475 h 4395812"/>
              <a:gd name="connsiteX33" fmla="*/ 7713662 w 11277600"/>
              <a:gd name="connsiteY33" fmla="*/ 360363 h 4395812"/>
              <a:gd name="connsiteX34" fmla="*/ 7964487 w 11277600"/>
              <a:gd name="connsiteY34" fmla="*/ 347663 h 4395812"/>
              <a:gd name="connsiteX35" fmla="*/ 8215312 w 11277600"/>
              <a:gd name="connsiteY35" fmla="*/ 334963 h 4395812"/>
              <a:gd name="connsiteX36" fmla="*/ 8467725 w 11277600"/>
              <a:gd name="connsiteY36" fmla="*/ 319088 h 4395812"/>
              <a:gd name="connsiteX37" fmla="*/ 8721725 w 11277600"/>
              <a:gd name="connsiteY37" fmla="*/ 300038 h 4395812"/>
              <a:gd name="connsiteX38" fmla="*/ 8974138 w 11277600"/>
              <a:gd name="connsiteY38" fmla="*/ 280988 h 4395812"/>
              <a:gd name="connsiteX39" fmla="*/ 9229725 w 11277600"/>
              <a:gd name="connsiteY39" fmla="*/ 258763 h 4395812"/>
              <a:gd name="connsiteX40" fmla="*/ 9486900 w 11277600"/>
              <a:gd name="connsiteY40" fmla="*/ 234950 h 4395812"/>
              <a:gd name="connsiteX41" fmla="*/ 9740900 w 11277600"/>
              <a:gd name="connsiteY41" fmla="*/ 209550 h 4395812"/>
              <a:gd name="connsiteX42" fmla="*/ 9998075 w 11277600"/>
              <a:gd name="connsiteY42" fmla="*/ 179388 h 4395812"/>
              <a:gd name="connsiteX43" fmla="*/ 10253662 w 11277600"/>
              <a:gd name="connsiteY43" fmla="*/ 147638 h 4395812"/>
              <a:gd name="connsiteX44" fmla="*/ 10510838 w 11277600"/>
              <a:gd name="connsiteY44" fmla="*/ 115888 h 4395812"/>
              <a:gd name="connsiteX45" fmla="*/ 10766425 w 11277600"/>
              <a:gd name="connsiteY45" fmla="*/ 79375 h 4395812"/>
              <a:gd name="connsiteX46" fmla="*/ 11022012 w 11277600"/>
              <a:gd name="connsiteY46" fmla="*/ 41275 h 4395812"/>
              <a:gd name="connsiteX47" fmla="*/ 11277600 w 11277600"/>
              <a:gd name="connsiteY47" fmla="*/ 1588 h 4395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1277600" h="4395812">
                <a:moveTo>
                  <a:pt x="11277600" y="4395812"/>
                </a:moveTo>
                <a:lnTo>
                  <a:pt x="0" y="4395812"/>
                </a:lnTo>
                <a:lnTo>
                  <a:pt x="0" y="0"/>
                </a:lnTo>
                <a:lnTo>
                  <a:pt x="66675" y="9525"/>
                </a:lnTo>
                <a:lnTo>
                  <a:pt x="261938" y="36513"/>
                </a:lnTo>
                <a:lnTo>
                  <a:pt x="403225" y="55563"/>
                </a:lnTo>
                <a:lnTo>
                  <a:pt x="573088" y="76200"/>
                </a:lnTo>
                <a:lnTo>
                  <a:pt x="773112" y="100013"/>
                </a:lnTo>
                <a:lnTo>
                  <a:pt x="995362" y="125413"/>
                </a:lnTo>
                <a:lnTo>
                  <a:pt x="1246188" y="152400"/>
                </a:lnTo>
                <a:lnTo>
                  <a:pt x="1519238" y="180975"/>
                </a:lnTo>
                <a:lnTo>
                  <a:pt x="1816100" y="209550"/>
                </a:lnTo>
                <a:lnTo>
                  <a:pt x="2132012" y="238125"/>
                </a:lnTo>
                <a:lnTo>
                  <a:pt x="2471738" y="265113"/>
                </a:lnTo>
                <a:lnTo>
                  <a:pt x="2828925" y="290513"/>
                </a:lnTo>
                <a:lnTo>
                  <a:pt x="3205162" y="314325"/>
                </a:lnTo>
                <a:lnTo>
                  <a:pt x="3597275" y="336550"/>
                </a:lnTo>
                <a:lnTo>
                  <a:pt x="4006850" y="357188"/>
                </a:lnTo>
                <a:lnTo>
                  <a:pt x="4216400" y="365125"/>
                </a:lnTo>
                <a:lnTo>
                  <a:pt x="4430713" y="373063"/>
                </a:lnTo>
                <a:lnTo>
                  <a:pt x="4648200" y="381000"/>
                </a:lnTo>
                <a:lnTo>
                  <a:pt x="4867275" y="385763"/>
                </a:lnTo>
                <a:lnTo>
                  <a:pt x="5091113" y="390525"/>
                </a:lnTo>
                <a:lnTo>
                  <a:pt x="5316538" y="395288"/>
                </a:lnTo>
                <a:lnTo>
                  <a:pt x="5546725" y="398463"/>
                </a:lnTo>
                <a:lnTo>
                  <a:pt x="5778500" y="398463"/>
                </a:lnTo>
                <a:lnTo>
                  <a:pt x="6013450" y="400050"/>
                </a:lnTo>
                <a:lnTo>
                  <a:pt x="6249988" y="398463"/>
                </a:lnTo>
                <a:lnTo>
                  <a:pt x="6489700" y="395288"/>
                </a:lnTo>
                <a:lnTo>
                  <a:pt x="6731000" y="392113"/>
                </a:lnTo>
                <a:lnTo>
                  <a:pt x="6973888" y="385763"/>
                </a:lnTo>
                <a:lnTo>
                  <a:pt x="7219950" y="379413"/>
                </a:lnTo>
                <a:lnTo>
                  <a:pt x="7466013" y="371475"/>
                </a:lnTo>
                <a:lnTo>
                  <a:pt x="7713662" y="360363"/>
                </a:lnTo>
                <a:lnTo>
                  <a:pt x="7964487" y="347663"/>
                </a:lnTo>
                <a:lnTo>
                  <a:pt x="8215312" y="334963"/>
                </a:lnTo>
                <a:lnTo>
                  <a:pt x="8467725" y="319088"/>
                </a:lnTo>
                <a:lnTo>
                  <a:pt x="8721725" y="300038"/>
                </a:lnTo>
                <a:lnTo>
                  <a:pt x="8974138" y="280988"/>
                </a:lnTo>
                <a:lnTo>
                  <a:pt x="9229725" y="258763"/>
                </a:lnTo>
                <a:lnTo>
                  <a:pt x="9486900" y="234950"/>
                </a:lnTo>
                <a:lnTo>
                  <a:pt x="9740900" y="209550"/>
                </a:lnTo>
                <a:lnTo>
                  <a:pt x="9998075" y="179388"/>
                </a:lnTo>
                <a:lnTo>
                  <a:pt x="10253662" y="147638"/>
                </a:lnTo>
                <a:lnTo>
                  <a:pt x="10510838" y="115888"/>
                </a:lnTo>
                <a:lnTo>
                  <a:pt x="10766425" y="79375"/>
                </a:lnTo>
                <a:lnTo>
                  <a:pt x="11022012" y="41275"/>
                </a:lnTo>
                <a:lnTo>
                  <a:pt x="11277600" y="15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0" name="Freeform 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0371525">
            <a:off x="263767" y="3979830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22" name="Freeform 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479" y="1563407"/>
            <a:ext cx="3258955" cy="1507266"/>
          </a:xfrm>
          <a:prstGeom prst="roundRect">
            <a:avLst>
              <a:gd name="adj" fmla="val 1858"/>
            </a:avLst>
          </a:prstGeom>
          <a:effectLst/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980" y="1713970"/>
            <a:ext cx="4070109" cy="1356703"/>
          </a:xfrm>
          <a:prstGeom prst="roundRect">
            <a:avLst>
              <a:gd name="adj" fmla="val 1858"/>
            </a:avLst>
          </a:prstGeom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976" y="4174067"/>
            <a:ext cx="10893094" cy="148144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br>
              <a:rPr lang="en-GB" sz="3400" b="1" dirty="0"/>
            </a:br>
            <a:r>
              <a:rPr lang="en-GB" sz="3400" b="1" dirty="0"/>
              <a:t>The </a:t>
            </a:r>
            <a:r>
              <a:rPr lang="en-GB" sz="3400" b="1" dirty="0" err="1"/>
              <a:t>Ashurst</a:t>
            </a:r>
            <a:r>
              <a:rPr lang="en-GB" sz="3400" b="1" dirty="0"/>
              <a:t> </a:t>
            </a:r>
            <a:br>
              <a:rPr lang="en-GB" sz="3400" b="1" dirty="0"/>
            </a:br>
            <a:r>
              <a:rPr lang="en-GB" sz="3400" b="1" dirty="0"/>
              <a:t>Outstanding Law Student Prize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8529" y="5656301"/>
            <a:ext cx="9684774" cy="535304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endParaRPr lang="en-GB" sz="500" dirty="0"/>
          </a:p>
        </p:txBody>
      </p:sp>
    </p:spTree>
    <p:extLst>
      <p:ext uri="{BB962C8B-B14F-4D97-AF65-F5344CB8AC3E}">
        <p14:creationId xmlns:p14="http://schemas.microsoft.com/office/powerpoint/2010/main" val="15227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57249" y="4819650"/>
            <a:ext cx="2228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86100" y="3386219"/>
            <a:ext cx="6096000" cy="75405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Radek Stech</a:t>
            </a:r>
          </a:p>
          <a:p>
            <a:r>
              <a:rPr lang="en-GB" dirty="0">
                <a:hlinkClick r:id="rId2"/>
              </a:rPr>
              <a:t>r.stech@exeter.ac.uk</a:t>
            </a:r>
            <a:endParaRPr lang="en-GB" dirty="0"/>
          </a:p>
        </p:txBody>
      </p:sp>
      <p:pic>
        <p:nvPicPr>
          <p:cNvPr id="24" name="Picture Placeholder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949" y="2980127"/>
            <a:ext cx="1744218" cy="11601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1154951" y="5105400"/>
            <a:ext cx="5803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Any questions on the prize, please contact Radek </a:t>
            </a:r>
          </a:p>
        </p:txBody>
      </p:sp>
    </p:spTree>
    <p:extLst>
      <p:ext uri="{BB962C8B-B14F-4D97-AF65-F5344CB8AC3E}">
        <p14:creationId xmlns:p14="http://schemas.microsoft.com/office/powerpoint/2010/main" val="2445683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/>
              <a:t>Good luck!</a:t>
            </a:r>
          </a:p>
        </p:txBody>
      </p:sp>
      <p:pic>
        <p:nvPicPr>
          <p:cNvPr id="4" name="Graphic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19972" y="4926975"/>
            <a:ext cx="3194410" cy="10928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442" y="4926975"/>
            <a:ext cx="4070109" cy="1356703"/>
          </a:xfrm>
          <a:prstGeom prst="roundRect">
            <a:avLst>
              <a:gd name="adj" fmla="val 1858"/>
            </a:avLst>
          </a:prstGeom>
          <a:effectLst/>
        </p:spPr>
      </p:pic>
    </p:spTree>
    <p:extLst>
      <p:ext uri="{BB962C8B-B14F-4D97-AF65-F5344CB8AC3E}">
        <p14:creationId xmlns:p14="http://schemas.microsoft.com/office/powerpoint/2010/main" val="140087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Ashurst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GB" dirty="0"/>
              <a:t>A leading international law firm with world class capability operating from 25 offices worldwide.</a:t>
            </a:r>
          </a:p>
          <a:p>
            <a:pPr fontAlgn="base"/>
            <a:r>
              <a:rPr lang="en-GB" dirty="0"/>
              <a:t>With our technical expertise, local knowledge and international network, we deliver an experience for our clients that other professional service providers find hard to match. </a:t>
            </a:r>
          </a:p>
          <a:p>
            <a:pPr fontAlgn="base"/>
            <a:r>
              <a:rPr lang="en-GB" dirty="0"/>
              <a:t>We are committed to being a sustainable global law firm, having positive impacts for our clients, employees, profession, the environment and the communities in which we are based.</a:t>
            </a:r>
          </a:p>
          <a:p>
            <a:pPr fontAlgn="base"/>
            <a:r>
              <a:rPr lang="en-GB" dirty="0"/>
              <a:t>www.careers.ashurst.com</a:t>
            </a:r>
          </a:p>
        </p:txBody>
      </p:sp>
    </p:spTree>
    <p:extLst>
      <p:ext uri="{BB962C8B-B14F-4D97-AF65-F5344CB8AC3E}">
        <p14:creationId xmlns:p14="http://schemas.microsoft.com/office/powerpoint/2010/main" val="2045976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Ashurst Contact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366485" cy="2854765"/>
          </a:xfrm>
        </p:spPr>
        <p:txBody>
          <a:bodyPr/>
          <a:lstStyle/>
          <a:p>
            <a:r>
              <a:rPr lang="en-GB" sz="2800" b="1" dirty="0"/>
              <a:t>Mark Edwards</a:t>
            </a:r>
          </a:p>
          <a:p>
            <a:endParaRPr lang="en-GB" sz="2800" b="1" dirty="0"/>
          </a:p>
          <a:p>
            <a:endParaRPr lang="en-GB" sz="2800" b="1" dirty="0"/>
          </a:p>
          <a:p>
            <a:pPr lvl="5"/>
            <a:r>
              <a:rPr lang="en-GB" sz="1600" dirty="0"/>
              <a:t>Partner at Ashurst LLP</a:t>
            </a:r>
          </a:p>
          <a:p>
            <a:pPr lvl="5"/>
            <a:r>
              <a:rPr lang="en-GB" sz="1600" dirty="0"/>
              <a:t>Exeter </a:t>
            </a:r>
            <a:r>
              <a:rPr lang="en-GB" sz="1600" dirty="0" err="1"/>
              <a:t>LLB</a:t>
            </a:r>
            <a:r>
              <a:rPr lang="en-GB" sz="1600" dirty="0"/>
              <a:t> graduate </a:t>
            </a:r>
          </a:p>
          <a:p>
            <a:pPr lvl="5"/>
            <a:r>
              <a:rPr lang="en-GB" sz="1600" dirty="0" err="1"/>
              <a:t>Broadwalk</a:t>
            </a:r>
            <a:r>
              <a:rPr lang="en-GB" sz="1600" dirty="0"/>
              <a:t> House 5 </a:t>
            </a:r>
            <a:r>
              <a:rPr lang="en-GB" sz="1600" dirty="0" err="1"/>
              <a:t>Appold</a:t>
            </a:r>
            <a:r>
              <a:rPr lang="en-GB" sz="1600" dirty="0"/>
              <a:t> Street, London, EC2A 2HA, United Kingdom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3783" y="3295125"/>
            <a:ext cx="1386364" cy="16636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54780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896" y="1000172"/>
            <a:ext cx="10707757" cy="706964"/>
          </a:xfrm>
        </p:spPr>
        <p:txBody>
          <a:bodyPr/>
          <a:lstStyle/>
          <a:p>
            <a:r>
              <a:rPr lang="en-GB" sz="3200" dirty="0"/>
              <a:t>The </a:t>
            </a:r>
            <a:r>
              <a:rPr lang="en-GB" sz="3200" dirty="0" err="1"/>
              <a:t>Ashurst</a:t>
            </a:r>
            <a:r>
              <a:rPr lang="en-GB" sz="3200" dirty="0"/>
              <a:t> Outstanding Law Student Prize</a:t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665446" cy="3416300"/>
          </a:xfrm>
        </p:spPr>
        <p:txBody>
          <a:bodyPr>
            <a:normAutofit fontScale="92500" lnSpcReduction="20000"/>
          </a:bodyPr>
          <a:lstStyle/>
          <a:p>
            <a:r>
              <a:rPr lang="en-GB" sz="2000" b="1" dirty="0"/>
              <a:t>Awarded </a:t>
            </a:r>
          </a:p>
          <a:p>
            <a:pPr marL="0" indent="0">
              <a:buNone/>
            </a:pPr>
            <a:r>
              <a:rPr lang="en-GB" sz="2000" b="1" dirty="0"/>
              <a:t>	</a:t>
            </a:r>
            <a:r>
              <a:rPr lang="en-GB" sz="2000" dirty="0"/>
              <a:t>annually in June / July</a:t>
            </a:r>
          </a:p>
          <a:p>
            <a:pPr marL="0" indent="0">
              <a:buNone/>
            </a:pPr>
            <a:endParaRPr lang="en-GB" sz="2000" b="1" dirty="0"/>
          </a:p>
          <a:p>
            <a:r>
              <a:rPr lang="en-GB" sz="2000" b="1" dirty="0"/>
              <a:t>Value</a:t>
            </a:r>
          </a:p>
          <a:p>
            <a:pPr marL="0" indent="0">
              <a:buNone/>
            </a:pPr>
            <a:r>
              <a:rPr lang="en-GB" sz="2000" dirty="0"/>
              <a:t>	£500 and an invitation to lunch at </a:t>
            </a:r>
            <a:r>
              <a:rPr lang="en-GB" sz="2000" dirty="0" err="1"/>
              <a:t>Ashurst</a:t>
            </a:r>
            <a:r>
              <a:rPr lang="en-GB" sz="2000" dirty="0"/>
              <a:t> during which the prize will be 	formally presented (allowable expenses to be covered by </a:t>
            </a:r>
            <a:r>
              <a:rPr lang="en-GB" sz="2000" dirty="0" err="1"/>
              <a:t>Ashurst</a:t>
            </a:r>
            <a:r>
              <a:rPr lang="en-GB" sz="2000" dirty="0"/>
              <a:t> and 	agreed in advance). </a:t>
            </a:r>
          </a:p>
          <a:p>
            <a:endParaRPr lang="en-GB" sz="2000" dirty="0"/>
          </a:p>
          <a:p>
            <a:r>
              <a:rPr lang="en-GB" sz="2000" b="1" dirty="0"/>
              <a:t>Duration of award</a:t>
            </a:r>
          </a:p>
          <a:p>
            <a:pPr marL="0" indent="0">
              <a:buNone/>
            </a:pPr>
            <a:r>
              <a:rPr lang="en-GB" sz="2000" dirty="0"/>
              <a:t>	No expiration day but the prize will be reviewed annually.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0873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Final year LLB student fulfilling the criteria: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6250" y="2343150"/>
            <a:ext cx="11201400" cy="4038600"/>
          </a:xfrm>
        </p:spPr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en-GB" dirty="0"/>
              <a:t>1. Minimum academic achievement – Final degree result of  </a:t>
            </a:r>
            <a:r>
              <a:rPr lang="en-GB" sz="1900" b="1" dirty="0"/>
              <a:t>65% </a:t>
            </a:r>
          </a:p>
          <a:p>
            <a:r>
              <a:rPr lang="en-GB" dirty="0"/>
              <a:t>2. Combined with excellent extracurricular non-academic achievements over three years (or four years as appropriate):</a:t>
            </a:r>
          </a:p>
          <a:p>
            <a:pPr marL="0" indent="0">
              <a:buNone/>
            </a:pPr>
            <a:r>
              <a:rPr lang="en-GB" dirty="0"/>
              <a:t>a) making significant contribution to improving social wellbeing in the legal context at the local, national or global level with examples such as: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-setting up new initiatives relating to law which translated into tangible outcomes that helped 	others (setting up or becoming heavily involved in a charity providing legal advice, fund-rising 	initiatives that helped others in the legal context, setting up awareness-raising initiatives 	relating to law);</a:t>
            </a:r>
          </a:p>
          <a:p>
            <a:pPr marL="0" indent="0">
              <a:buNone/>
            </a:pPr>
            <a:r>
              <a:rPr lang="en-GB" dirty="0"/>
              <a:t>	-setting up, participating in or contributing to legal conferences or legal (student) journals;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975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Final year LLB student fulfilling the criteria: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10465546" cy="3416301"/>
          </a:xfrm>
        </p:spPr>
        <p:txBody>
          <a:bodyPr>
            <a:normAutofit fontScale="92500" lnSpcReduction="20000"/>
          </a:bodyPr>
          <a:lstStyle/>
          <a:p>
            <a:endParaRPr lang="en-GB" dirty="0"/>
          </a:p>
          <a:p>
            <a:pPr marL="0" indent="0">
              <a:buNone/>
            </a:pPr>
            <a:r>
              <a:rPr lang="en-GB" dirty="0"/>
              <a:t>	-initiating, contributing significantly to, or leading on bringing legal claims to courts, arbitration 	venues or to other forms of resolving disputes (</a:t>
            </a:r>
            <a:r>
              <a:rPr lang="en-GB" dirty="0" err="1"/>
              <a:t>eg</a:t>
            </a:r>
            <a:r>
              <a:rPr lang="en-GB" dirty="0"/>
              <a:t>. Ombudsperson);</a:t>
            </a:r>
          </a:p>
          <a:p>
            <a:pPr marL="0" indent="0">
              <a:buNone/>
            </a:pPr>
            <a:r>
              <a:rPr lang="en-GB" dirty="0"/>
              <a:t>	-initiating, contributing significantly to, or leading social movements that led to changes in law 	(</a:t>
            </a:r>
            <a:r>
              <a:rPr lang="en-GB" dirty="0" err="1"/>
              <a:t>eg</a:t>
            </a:r>
            <a:r>
              <a:rPr lang="en-GB" dirty="0"/>
              <a:t>. student movement that would lead to decreasing the university fees);</a:t>
            </a:r>
          </a:p>
          <a:p>
            <a:endParaRPr lang="en-GB" dirty="0"/>
          </a:p>
          <a:p>
            <a:r>
              <a:rPr lang="en-GB" dirty="0"/>
              <a:t>b) participating successfully in local, national or global mooting, negotiation or other law-related activities where structures have been provided by schools or other institutions;</a:t>
            </a:r>
          </a:p>
          <a:p>
            <a:endParaRPr lang="en-GB" dirty="0"/>
          </a:p>
          <a:p>
            <a:r>
              <a:rPr lang="en-GB" dirty="0"/>
              <a:t>c) taking part in other initiatives which are not law-related but nevertheless make significant contribution to improving social wellbeing (</a:t>
            </a:r>
            <a:r>
              <a:rPr lang="en-GB" dirty="0" err="1"/>
              <a:t>eg</a:t>
            </a:r>
            <a:r>
              <a:rPr lang="en-GB" dirty="0"/>
              <a:t>. volunteering, becoming a paramedic, helping the disabled, helping the refugees, setting up non-law conferences, film festivals, charity work).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8872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ALL SHORTLISTED CANDIDATES: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MUST 1) MEET THE MINIMUM ACADEMIC ACHIEVEMENT AND (2) DEMONSTRATE THAT THEY ENGAGED CONSISTENTLY IN EXTRACURRICULAR ACTIVITIES OF THE NATURE SET OUT ABOVE DURING THEIR LLB PROGRAMME AT EXETER. </a:t>
            </a:r>
          </a:p>
          <a:p>
            <a:endParaRPr lang="en-GB" dirty="0"/>
          </a:p>
          <a:p>
            <a:r>
              <a:rPr lang="en-GB" dirty="0"/>
              <a:t>MUST HAVE ENGAGED IN AT LEAST ONE ACTIVITY LISTED IN SECTION 2 a). DURING ANY TIME OF THEIR STUDIES.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1005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973668"/>
            <a:ext cx="10058400" cy="706964"/>
          </a:xfrm>
        </p:spPr>
        <p:txBody>
          <a:bodyPr/>
          <a:lstStyle/>
          <a:p>
            <a:r>
              <a:rPr lang="en-GB" sz="3200" dirty="0"/>
              <a:t>Procedure for the nomination of the prize-winner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67000"/>
            <a:ext cx="10046446" cy="3352800"/>
          </a:xfrm>
        </p:spPr>
        <p:txBody>
          <a:bodyPr>
            <a:normAutofit/>
          </a:bodyPr>
          <a:lstStyle/>
          <a:p>
            <a:r>
              <a:rPr lang="en-GB" sz="2000" dirty="0"/>
              <a:t>The prize will be adequately advertised in the Law School. </a:t>
            </a:r>
          </a:p>
          <a:p>
            <a:r>
              <a:rPr lang="en-GB" sz="2000" dirty="0"/>
              <a:t>All applications will be considered by the Law School. </a:t>
            </a:r>
          </a:p>
          <a:p>
            <a:r>
              <a:rPr lang="en-GB" sz="2000" dirty="0"/>
              <a:t>The Law School will work on preparing a short-list of maximum 5 candidates.  </a:t>
            </a:r>
          </a:p>
          <a:p>
            <a:r>
              <a:rPr lang="en-GB" sz="2000" dirty="0"/>
              <a:t>The short-listed candidates will prepare their portfolios in partnership with the Law School. </a:t>
            </a:r>
          </a:p>
          <a:p>
            <a:r>
              <a:rPr lang="en-GB" sz="2000" dirty="0"/>
              <a:t>The Law School will forward the portfolios, through the DPBS, to Mark Edwards at </a:t>
            </a:r>
            <a:r>
              <a:rPr lang="en-GB" sz="2000" dirty="0" err="1"/>
              <a:t>Ashurst</a:t>
            </a:r>
            <a:r>
              <a:rPr lang="en-GB" sz="2000" dirty="0"/>
              <a:t>.</a:t>
            </a:r>
          </a:p>
          <a:p>
            <a:r>
              <a:rPr lang="en-GB" sz="2000" dirty="0" err="1"/>
              <a:t>Ashurst</a:t>
            </a:r>
            <a:r>
              <a:rPr lang="en-GB" sz="2000" dirty="0"/>
              <a:t> will decide on the winner accordingly.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6544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73668"/>
            <a:ext cx="10115550" cy="706964"/>
          </a:xfrm>
        </p:spPr>
        <p:txBody>
          <a:bodyPr/>
          <a:lstStyle/>
          <a:p>
            <a:r>
              <a:rPr lang="en-GB" sz="3200" dirty="0"/>
              <a:t>Procedure for the nomination of the prize-winner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sz="2000" dirty="0"/>
              <a:t>In line with the partnership principle, the outstanding shortlisted candidates will draft their portfolios in partnership with the Law School members and respond to any queries by the Law School.</a:t>
            </a:r>
          </a:p>
          <a:p>
            <a:endParaRPr lang="en-GB" sz="2000" dirty="0"/>
          </a:p>
          <a:p>
            <a:r>
              <a:rPr lang="en-GB" sz="2000" dirty="0"/>
              <a:t>Given the size of the Exeter </a:t>
            </a:r>
            <a:r>
              <a:rPr lang="en-GB" sz="2000" dirty="0" err="1"/>
              <a:t>Ashurst</a:t>
            </a:r>
            <a:r>
              <a:rPr lang="en-GB" sz="2000" dirty="0"/>
              <a:t> Prize Committee, the Law School and </a:t>
            </a:r>
            <a:r>
              <a:rPr lang="en-GB" sz="2000" dirty="0" err="1"/>
              <a:t>Ashurst</a:t>
            </a:r>
            <a:r>
              <a:rPr lang="en-GB" sz="2000" dirty="0"/>
              <a:t> will work by email/skype/phone as appropriate.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46580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416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 Boardroom</vt:lpstr>
      <vt:lpstr> The Ashurst  Outstanding Law Student Prize</vt:lpstr>
      <vt:lpstr>Ashurst </vt:lpstr>
      <vt:lpstr>Ashurst Contact</vt:lpstr>
      <vt:lpstr>The Ashurst Outstanding Law Student Prize </vt:lpstr>
      <vt:lpstr>Final year LLB student fulfilling the criteria:</vt:lpstr>
      <vt:lpstr>Final year LLB student fulfilling the criteria:</vt:lpstr>
      <vt:lpstr>ALL SHORTLISTED CANDIDATES:</vt:lpstr>
      <vt:lpstr>Procedure for the nomination of the prize-winner</vt:lpstr>
      <vt:lpstr>Procedure for the nomination of the prize-winner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Ashurst  Outstanding Law Student Prize</dc:title>
  <dc:creator>Wood, Georgina</dc:creator>
  <cp:lastModifiedBy>Radek Stech</cp:lastModifiedBy>
  <cp:revision>12</cp:revision>
  <dcterms:modified xsi:type="dcterms:W3CDTF">2018-03-02T12:29:18Z</dcterms:modified>
</cp:coreProperties>
</file>