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60" r:id="rId5"/>
    <p:sldId id="259" r:id="rId6"/>
    <p:sldId id="261" r:id="rId7"/>
    <p:sldId id="262" r:id="rId8"/>
    <p:sldId id="263" r:id="rId9"/>
    <p:sldId id="264" r:id="rId10"/>
    <p:sldId id="265" r:id="rId11"/>
    <p:sldId id="268" r:id="rId12"/>
    <p:sldId id="278" r:id="rId13"/>
    <p:sldId id="266" r:id="rId14"/>
    <p:sldId id="269" r:id="rId15"/>
    <p:sldId id="272" r:id="rId16"/>
    <p:sldId id="267" r:id="rId17"/>
    <p:sldId id="270" r:id="rId18"/>
    <p:sldId id="271" r:id="rId19"/>
    <p:sldId id="273" r:id="rId20"/>
    <p:sldId id="275" r:id="rId21"/>
    <p:sldId id="280" r:id="rId22"/>
    <p:sldId id="279" r:id="rId23"/>
    <p:sldId id="276"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ivers, Charlotte" initials="CC" lastIdx="1" clrIdx="0">
    <p:extLst>
      <p:ext uri="{19B8F6BF-5375-455C-9EA6-DF929625EA0E}">
        <p15:presenceInfo xmlns:p15="http://schemas.microsoft.com/office/powerpoint/2012/main" userId="Chivers, Charlott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1A1FA-8694-C34B-85A5-59751A4D4CC6}" v="4" dt="2019-07-17T08:28:42.7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0" autoAdjust="0"/>
    <p:restoredTop sz="95144" autoAdjust="0"/>
  </p:normalViewPr>
  <p:slideViewPr>
    <p:cSldViewPr snapToGrid="0">
      <p:cViewPr varScale="1">
        <p:scale>
          <a:sx n="85" d="100"/>
          <a:sy n="85" d="100"/>
        </p:scale>
        <p:origin x="590" y="5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6BD1FD-CD6D-46BB-9908-2590A279D135}"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C4A47BB-E2E5-4DA8-A57D-24B493A3F3D2}">
      <dgm:prSet custT="1"/>
      <dgm:spPr/>
      <dgm:t>
        <a:bodyPr/>
        <a:lstStyle/>
        <a:p>
          <a:pPr algn="ctr">
            <a:lnSpc>
              <a:spcPct val="100000"/>
            </a:lnSpc>
          </a:pPr>
          <a:r>
            <a:rPr lang="en-GB" sz="2000" dirty="0"/>
            <a:t>Freshwater systems need to support our growing population by providing clean water for drinking and food production but are being degraded by pollutants faster than they can be restored locally, nationally, and globally</a:t>
          </a:r>
          <a:endParaRPr lang="en-US" sz="2000" dirty="0"/>
        </a:p>
      </dgm:t>
    </dgm:pt>
    <dgm:pt modelId="{10D82D89-D017-4CDF-B868-0B565241DDC4}" type="parTrans" cxnId="{B21AB1C8-1E55-4EAD-A0B3-EC3ABD1C9F67}">
      <dgm:prSet/>
      <dgm:spPr/>
      <dgm:t>
        <a:bodyPr/>
        <a:lstStyle/>
        <a:p>
          <a:endParaRPr lang="en-US"/>
        </a:p>
      </dgm:t>
    </dgm:pt>
    <dgm:pt modelId="{52C4FA5E-A621-4FBE-9CF4-5356C915F575}" type="sibTrans" cxnId="{B21AB1C8-1E55-4EAD-A0B3-EC3ABD1C9F67}">
      <dgm:prSet/>
      <dgm:spPr/>
      <dgm:t>
        <a:bodyPr/>
        <a:lstStyle/>
        <a:p>
          <a:endParaRPr lang="en-US"/>
        </a:p>
      </dgm:t>
    </dgm:pt>
    <dgm:pt modelId="{0ABFD63B-40C5-4D3A-B6EC-4D52E363055A}">
      <dgm:prSet custT="1"/>
      <dgm:spPr/>
      <dgm:t>
        <a:bodyPr/>
        <a:lstStyle/>
        <a:p>
          <a:pPr algn="ctr"/>
          <a:r>
            <a:rPr lang="en-GB" sz="2400" dirty="0"/>
            <a:t>Water pollution is derived from many sources including agriculture</a:t>
          </a:r>
          <a:endParaRPr lang="en-US" sz="2400" dirty="0"/>
        </a:p>
      </dgm:t>
    </dgm:pt>
    <dgm:pt modelId="{F6572B77-4333-4A1F-A641-8811838BF85C}" type="parTrans" cxnId="{290DBC20-DDA5-4CE2-8637-FAF76F89ADEB}">
      <dgm:prSet/>
      <dgm:spPr/>
      <dgm:t>
        <a:bodyPr/>
        <a:lstStyle/>
        <a:p>
          <a:endParaRPr lang="en-US"/>
        </a:p>
      </dgm:t>
    </dgm:pt>
    <dgm:pt modelId="{E85D815A-CD19-4F20-AE15-832768910F03}" type="sibTrans" cxnId="{290DBC20-DDA5-4CE2-8637-FAF76F89ADEB}">
      <dgm:prSet/>
      <dgm:spPr/>
      <dgm:t>
        <a:bodyPr/>
        <a:lstStyle/>
        <a:p>
          <a:endParaRPr lang="en-US"/>
        </a:p>
      </dgm:t>
    </dgm:pt>
    <dgm:pt modelId="{3EEA0A12-EDCA-40C3-A16E-B260778B4DEE}" type="pres">
      <dgm:prSet presAssocID="{FA6BD1FD-CD6D-46BB-9908-2590A279D135}" presName="root" presStyleCnt="0">
        <dgm:presLayoutVars>
          <dgm:dir/>
          <dgm:resizeHandles val="exact"/>
        </dgm:presLayoutVars>
      </dgm:prSet>
      <dgm:spPr/>
      <dgm:t>
        <a:bodyPr/>
        <a:lstStyle/>
        <a:p>
          <a:endParaRPr lang="en-GB"/>
        </a:p>
      </dgm:t>
    </dgm:pt>
    <dgm:pt modelId="{08383324-6034-4822-A3DE-69437D53CC8C}" type="pres">
      <dgm:prSet presAssocID="{7C4A47BB-E2E5-4DA8-A57D-24B493A3F3D2}" presName="compNode" presStyleCnt="0"/>
      <dgm:spPr/>
    </dgm:pt>
    <dgm:pt modelId="{F9AD8464-DD56-4D51-96F2-136B782A58A1}" type="pres">
      <dgm:prSet presAssocID="{7C4A47BB-E2E5-4DA8-A57D-24B493A3F3D2}" presName="bgRect" presStyleLbl="bgShp" presStyleIdx="0" presStyleCnt="2" custScaleY="104487"/>
      <dgm:spPr>
        <a:solidFill>
          <a:srgbClr val="00B050"/>
        </a:solidFill>
      </dgm:spPr>
    </dgm:pt>
    <dgm:pt modelId="{7C8E15CE-D341-46CC-80B3-7039F06DC8FB}" type="pres">
      <dgm:prSet presAssocID="{7C4A47BB-E2E5-4DA8-A57D-24B493A3F3D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Plant"/>
        </a:ext>
      </dgm:extLst>
    </dgm:pt>
    <dgm:pt modelId="{10063532-6BA6-4FC3-9B71-23250AE6224F}" type="pres">
      <dgm:prSet presAssocID="{7C4A47BB-E2E5-4DA8-A57D-24B493A3F3D2}" presName="spaceRect" presStyleCnt="0"/>
      <dgm:spPr/>
    </dgm:pt>
    <dgm:pt modelId="{4B68B318-CA7D-468D-8545-5CDA64EA7655}" type="pres">
      <dgm:prSet presAssocID="{7C4A47BB-E2E5-4DA8-A57D-24B493A3F3D2}" presName="parTx" presStyleLbl="revTx" presStyleIdx="0" presStyleCnt="2" custScaleX="107048">
        <dgm:presLayoutVars>
          <dgm:chMax val="0"/>
          <dgm:chPref val="0"/>
        </dgm:presLayoutVars>
      </dgm:prSet>
      <dgm:spPr/>
      <dgm:t>
        <a:bodyPr/>
        <a:lstStyle/>
        <a:p>
          <a:endParaRPr lang="en-GB"/>
        </a:p>
      </dgm:t>
    </dgm:pt>
    <dgm:pt modelId="{EE331F16-6F1E-4B5E-95B2-4D80B6A92354}" type="pres">
      <dgm:prSet presAssocID="{52C4FA5E-A621-4FBE-9CF4-5356C915F575}" presName="sibTrans" presStyleCnt="0"/>
      <dgm:spPr/>
    </dgm:pt>
    <dgm:pt modelId="{DC7EC166-1316-4FDE-A7C9-E0202FF85A53}" type="pres">
      <dgm:prSet presAssocID="{0ABFD63B-40C5-4D3A-B6EC-4D52E363055A}" presName="compNode" presStyleCnt="0"/>
      <dgm:spPr/>
    </dgm:pt>
    <dgm:pt modelId="{BE59E471-ED72-4372-ABC0-510427940433}" type="pres">
      <dgm:prSet presAssocID="{0ABFD63B-40C5-4D3A-B6EC-4D52E363055A}" presName="bgRect" presStyleLbl="bgShp" presStyleIdx="1" presStyleCnt="2"/>
      <dgm:spPr/>
    </dgm:pt>
    <dgm:pt modelId="{876C7FE2-7375-4A10-91D6-9342E3DEF092}" type="pres">
      <dgm:prSet presAssocID="{0ABFD63B-40C5-4D3A-B6EC-4D52E363055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Farm scene"/>
        </a:ext>
      </dgm:extLst>
    </dgm:pt>
    <dgm:pt modelId="{8BCA6163-7C08-4A6A-875A-BB9C26FE32E2}" type="pres">
      <dgm:prSet presAssocID="{0ABFD63B-40C5-4D3A-B6EC-4D52E363055A}" presName="spaceRect" presStyleCnt="0"/>
      <dgm:spPr/>
    </dgm:pt>
    <dgm:pt modelId="{BA656D6F-BBC2-441D-A958-7381A1D2A1F1}" type="pres">
      <dgm:prSet presAssocID="{0ABFD63B-40C5-4D3A-B6EC-4D52E363055A}" presName="parTx" presStyleLbl="revTx" presStyleIdx="1" presStyleCnt="2">
        <dgm:presLayoutVars>
          <dgm:chMax val="0"/>
          <dgm:chPref val="0"/>
        </dgm:presLayoutVars>
      </dgm:prSet>
      <dgm:spPr/>
      <dgm:t>
        <a:bodyPr/>
        <a:lstStyle/>
        <a:p>
          <a:endParaRPr lang="en-GB"/>
        </a:p>
      </dgm:t>
    </dgm:pt>
  </dgm:ptLst>
  <dgm:cxnLst>
    <dgm:cxn modelId="{56FA490B-0989-4029-94F4-1D1CC34AA39C}" type="presOf" srcId="{7C4A47BB-E2E5-4DA8-A57D-24B493A3F3D2}" destId="{4B68B318-CA7D-468D-8545-5CDA64EA7655}" srcOrd="0" destOrd="0" presId="urn:microsoft.com/office/officeart/2018/2/layout/IconVerticalSolidList"/>
    <dgm:cxn modelId="{606ACD53-4357-4BA8-BF30-784FFE378BAD}" type="presOf" srcId="{0ABFD63B-40C5-4D3A-B6EC-4D52E363055A}" destId="{BA656D6F-BBC2-441D-A958-7381A1D2A1F1}" srcOrd="0" destOrd="0" presId="urn:microsoft.com/office/officeart/2018/2/layout/IconVerticalSolidList"/>
    <dgm:cxn modelId="{98EB47E4-44E8-4DB9-AA1F-AE15BC0DAFD6}" type="presOf" srcId="{FA6BD1FD-CD6D-46BB-9908-2590A279D135}" destId="{3EEA0A12-EDCA-40C3-A16E-B260778B4DEE}" srcOrd="0" destOrd="0" presId="urn:microsoft.com/office/officeart/2018/2/layout/IconVerticalSolidList"/>
    <dgm:cxn modelId="{290DBC20-DDA5-4CE2-8637-FAF76F89ADEB}" srcId="{FA6BD1FD-CD6D-46BB-9908-2590A279D135}" destId="{0ABFD63B-40C5-4D3A-B6EC-4D52E363055A}" srcOrd="1" destOrd="0" parTransId="{F6572B77-4333-4A1F-A641-8811838BF85C}" sibTransId="{E85D815A-CD19-4F20-AE15-832768910F03}"/>
    <dgm:cxn modelId="{B21AB1C8-1E55-4EAD-A0B3-EC3ABD1C9F67}" srcId="{FA6BD1FD-CD6D-46BB-9908-2590A279D135}" destId="{7C4A47BB-E2E5-4DA8-A57D-24B493A3F3D2}" srcOrd="0" destOrd="0" parTransId="{10D82D89-D017-4CDF-B868-0B565241DDC4}" sibTransId="{52C4FA5E-A621-4FBE-9CF4-5356C915F575}"/>
    <dgm:cxn modelId="{E899B579-1ECE-442B-B1FF-6EEB47F495C1}" type="presParOf" srcId="{3EEA0A12-EDCA-40C3-A16E-B260778B4DEE}" destId="{08383324-6034-4822-A3DE-69437D53CC8C}" srcOrd="0" destOrd="0" presId="urn:microsoft.com/office/officeart/2018/2/layout/IconVerticalSolidList"/>
    <dgm:cxn modelId="{E99DF83A-AED4-4B89-9AC0-1E213C2A8FA1}" type="presParOf" srcId="{08383324-6034-4822-A3DE-69437D53CC8C}" destId="{F9AD8464-DD56-4D51-96F2-136B782A58A1}" srcOrd="0" destOrd="0" presId="urn:microsoft.com/office/officeart/2018/2/layout/IconVerticalSolidList"/>
    <dgm:cxn modelId="{AB47FC1F-E1B8-4BB5-AD4B-D95855169974}" type="presParOf" srcId="{08383324-6034-4822-A3DE-69437D53CC8C}" destId="{7C8E15CE-D341-46CC-80B3-7039F06DC8FB}" srcOrd="1" destOrd="0" presId="urn:microsoft.com/office/officeart/2018/2/layout/IconVerticalSolidList"/>
    <dgm:cxn modelId="{33DF5E2F-DC05-4E40-AA33-2D641C33C09E}" type="presParOf" srcId="{08383324-6034-4822-A3DE-69437D53CC8C}" destId="{10063532-6BA6-4FC3-9B71-23250AE6224F}" srcOrd="2" destOrd="0" presId="urn:microsoft.com/office/officeart/2018/2/layout/IconVerticalSolidList"/>
    <dgm:cxn modelId="{6F35EFC1-BD52-4F3A-988B-CA27659FAF22}" type="presParOf" srcId="{08383324-6034-4822-A3DE-69437D53CC8C}" destId="{4B68B318-CA7D-468D-8545-5CDA64EA7655}" srcOrd="3" destOrd="0" presId="urn:microsoft.com/office/officeart/2018/2/layout/IconVerticalSolidList"/>
    <dgm:cxn modelId="{2766CFF8-E2D4-44D4-A841-2BAE16E2325B}" type="presParOf" srcId="{3EEA0A12-EDCA-40C3-A16E-B260778B4DEE}" destId="{EE331F16-6F1E-4B5E-95B2-4D80B6A92354}" srcOrd="1" destOrd="0" presId="urn:microsoft.com/office/officeart/2018/2/layout/IconVerticalSolidList"/>
    <dgm:cxn modelId="{96B4AEFC-DCAD-43DA-A001-4104A5E69330}" type="presParOf" srcId="{3EEA0A12-EDCA-40C3-A16E-B260778B4DEE}" destId="{DC7EC166-1316-4FDE-A7C9-E0202FF85A53}" srcOrd="2" destOrd="0" presId="urn:microsoft.com/office/officeart/2018/2/layout/IconVerticalSolidList"/>
    <dgm:cxn modelId="{A31BEA25-8032-4E40-87A7-8C5C455FA3A1}" type="presParOf" srcId="{DC7EC166-1316-4FDE-A7C9-E0202FF85A53}" destId="{BE59E471-ED72-4372-ABC0-510427940433}" srcOrd="0" destOrd="0" presId="urn:microsoft.com/office/officeart/2018/2/layout/IconVerticalSolidList"/>
    <dgm:cxn modelId="{D3758E11-56CF-40EE-BCE5-300C46BC45B6}" type="presParOf" srcId="{DC7EC166-1316-4FDE-A7C9-E0202FF85A53}" destId="{876C7FE2-7375-4A10-91D6-9342E3DEF092}" srcOrd="1" destOrd="0" presId="urn:microsoft.com/office/officeart/2018/2/layout/IconVerticalSolidList"/>
    <dgm:cxn modelId="{FFBC11FE-641D-4403-8236-ED59A02D8FCF}" type="presParOf" srcId="{DC7EC166-1316-4FDE-A7C9-E0202FF85A53}" destId="{8BCA6163-7C08-4A6A-875A-BB9C26FE32E2}" srcOrd="2" destOrd="0" presId="urn:microsoft.com/office/officeart/2018/2/layout/IconVerticalSolidList"/>
    <dgm:cxn modelId="{60BF30BB-5B02-479B-BACF-59A12AAB260B}" type="presParOf" srcId="{DC7EC166-1316-4FDE-A7C9-E0202FF85A53}" destId="{BA656D6F-BBC2-441D-A958-7381A1D2A1F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437E2C-9E5D-40DF-B3C6-03082CE0DA0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D699AF74-C5BF-4DBF-8858-24D8DCB3B228}">
      <dgm:prSet/>
      <dgm:spPr/>
      <dgm:t>
        <a:bodyPr/>
        <a:lstStyle/>
        <a:p>
          <a:r>
            <a:rPr lang="en-GB" dirty="0"/>
            <a:t>The participation of farmers in the DTC attitudinal survey and the input of ADAS farm advisors in quality assuring the farmer returns from the Avon DTC is gratefully acknowledged. </a:t>
          </a:r>
          <a:endParaRPr lang="en-US" dirty="0"/>
        </a:p>
      </dgm:t>
    </dgm:pt>
    <dgm:pt modelId="{A6C12489-3D43-4F8A-9D2B-AD6884F39D2C}" type="parTrans" cxnId="{7691C582-E713-4735-8973-2DF1AF77DF06}">
      <dgm:prSet/>
      <dgm:spPr/>
      <dgm:t>
        <a:bodyPr/>
        <a:lstStyle/>
        <a:p>
          <a:endParaRPr lang="en-US"/>
        </a:p>
      </dgm:t>
    </dgm:pt>
    <dgm:pt modelId="{848F9E20-5736-4247-8021-8101B576F509}" type="sibTrans" cxnId="{7691C582-E713-4735-8973-2DF1AF77DF06}">
      <dgm:prSet/>
      <dgm:spPr/>
      <dgm:t>
        <a:bodyPr/>
        <a:lstStyle/>
        <a:p>
          <a:endParaRPr lang="en-US"/>
        </a:p>
      </dgm:t>
    </dgm:pt>
    <dgm:pt modelId="{C73A2C7B-973E-4174-8517-42DDB957D003}">
      <dgm:prSet/>
      <dgm:spPr/>
      <dgm:t>
        <a:bodyPr/>
        <a:lstStyle/>
        <a:p>
          <a:r>
            <a:rPr lang="en-GB" dirty="0"/>
            <a:t>The research presented was funded by Defra via projects WQ02010, WQ2011, WQ02012 and LM0304. In addition, work on ‘basic measures’, was funded by Defra project WQ0223; Developing a field tool kit for ecological targeting of agricultural diffuse pollution mitigation measures, and Environment Agency project RM830; Identification of basic measures to address agriculture’s impact on water (to inform the joint Arm’s Length Body development and implementation of the Strategic Framework).</a:t>
          </a:r>
          <a:endParaRPr lang="en-US" dirty="0"/>
        </a:p>
      </dgm:t>
    </dgm:pt>
    <dgm:pt modelId="{7681B032-ADBE-4A56-809B-66C98A6AB42A}" type="parTrans" cxnId="{304CD284-7D48-4232-B21A-AF625C438CA2}">
      <dgm:prSet/>
      <dgm:spPr/>
      <dgm:t>
        <a:bodyPr/>
        <a:lstStyle/>
        <a:p>
          <a:endParaRPr lang="en-US"/>
        </a:p>
      </dgm:t>
    </dgm:pt>
    <dgm:pt modelId="{7EA228B7-4EE5-45F4-B8D3-61F5530C9654}" type="sibTrans" cxnId="{304CD284-7D48-4232-B21A-AF625C438CA2}">
      <dgm:prSet/>
      <dgm:spPr/>
      <dgm:t>
        <a:bodyPr/>
        <a:lstStyle/>
        <a:p>
          <a:endParaRPr lang="en-US"/>
        </a:p>
      </dgm:t>
    </dgm:pt>
    <dgm:pt modelId="{72A036D0-5FDB-4540-99BE-92D898805192}" type="pres">
      <dgm:prSet presAssocID="{6F437E2C-9E5D-40DF-B3C6-03082CE0DA0B}" presName="linear" presStyleCnt="0">
        <dgm:presLayoutVars>
          <dgm:animLvl val="lvl"/>
          <dgm:resizeHandles val="exact"/>
        </dgm:presLayoutVars>
      </dgm:prSet>
      <dgm:spPr/>
      <dgm:t>
        <a:bodyPr/>
        <a:lstStyle/>
        <a:p>
          <a:endParaRPr lang="en-GB"/>
        </a:p>
      </dgm:t>
    </dgm:pt>
    <dgm:pt modelId="{A87312C8-0FE5-4024-B677-9AB49020C919}" type="pres">
      <dgm:prSet presAssocID="{D699AF74-C5BF-4DBF-8858-24D8DCB3B228}" presName="parentText" presStyleLbl="node1" presStyleIdx="0" presStyleCnt="2">
        <dgm:presLayoutVars>
          <dgm:chMax val="0"/>
          <dgm:bulletEnabled val="1"/>
        </dgm:presLayoutVars>
      </dgm:prSet>
      <dgm:spPr/>
      <dgm:t>
        <a:bodyPr/>
        <a:lstStyle/>
        <a:p>
          <a:endParaRPr lang="en-GB"/>
        </a:p>
      </dgm:t>
    </dgm:pt>
    <dgm:pt modelId="{56E40825-2D4A-4856-9987-C098225F7815}" type="pres">
      <dgm:prSet presAssocID="{848F9E20-5736-4247-8021-8101B576F509}" presName="spacer" presStyleCnt="0"/>
      <dgm:spPr/>
    </dgm:pt>
    <dgm:pt modelId="{64955183-22C6-4D2A-80D3-965B5DF66362}" type="pres">
      <dgm:prSet presAssocID="{C73A2C7B-973E-4174-8517-42DDB957D003}" presName="parentText" presStyleLbl="node1" presStyleIdx="1" presStyleCnt="2">
        <dgm:presLayoutVars>
          <dgm:chMax val="0"/>
          <dgm:bulletEnabled val="1"/>
        </dgm:presLayoutVars>
      </dgm:prSet>
      <dgm:spPr/>
      <dgm:t>
        <a:bodyPr/>
        <a:lstStyle/>
        <a:p>
          <a:endParaRPr lang="en-GB"/>
        </a:p>
      </dgm:t>
    </dgm:pt>
  </dgm:ptLst>
  <dgm:cxnLst>
    <dgm:cxn modelId="{7691C582-E713-4735-8973-2DF1AF77DF06}" srcId="{6F437E2C-9E5D-40DF-B3C6-03082CE0DA0B}" destId="{D699AF74-C5BF-4DBF-8858-24D8DCB3B228}" srcOrd="0" destOrd="0" parTransId="{A6C12489-3D43-4F8A-9D2B-AD6884F39D2C}" sibTransId="{848F9E20-5736-4247-8021-8101B576F509}"/>
    <dgm:cxn modelId="{91AE7D90-349A-42EA-BC76-62A53F8B6161}" type="presOf" srcId="{D699AF74-C5BF-4DBF-8858-24D8DCB3B228}" destId="{A87312C8-0FE5-4024-B677-9AB49020C919}" srcOrd="0" destOrd="0" presId="urn:microsoft.com/office/officeart/2005/8/layout/vList2"/>
    <dgm:cxn modelId="{304CD284-7D48-4232-B21A-AF625C438CA2}" srcId="{6F437E2C-9E5D-40DF-B3C6-03082CE0DA0B}" destId="{C73A2C7B-973E-4174-8517-42DDB957D003}" srcOrd="1" destOrd="0" parTransId="{7681B032-ADBE-4A56-809B-66C98A6AB42A}" sibTransId="{7EA228B7-4EE5-45F4-B8D3-61F5530C9654}"/>
    <dgm:cxn modelId="{FFA8996E-E4C6-42EA-B1CE-54F0616E1E64}" type="presOf" srcId="{C73A2C7B-973E-4174-8517-42DDB957D003}" destId="{64955183-22C6-4D2A-80D3-965B5DF66362}" srcOrd="0" destOrd="0" presId="urn:microsoft.com/office/officeart/2005/8/layout/vList2"/>
    <dgm:cxn modelId="{9BF58CD0-F020-423A-B1D6-8AF64B1B6105}" type="presOf" srcId="{6F437E2C-9E5D-40DF-B3C6-03082CE0DA0B}" destId="{72A036D0-5FDB-4540-99BE-92D898805192}" srcOrd="0" destOrd="0" presId="urn:microsoft.com/office/officeart/2005/8/layout/vList2"/>
    <dgm:cxn modelId="{1E682B7F-9812-4CA1-9BE5-AF357E187194}" type="presParOf" srcId="{72A036D0-5FDB-4540-99BE-92D898805192}" destId="{A87312C8-0FE5-4024-B677-9AB49020C919}" srcOrd="0" destOrd="0" presId="urn:microsoft.com/office/officeart/2005/8/layout/vList2"/>
    <dgm:cxn modelId="{0E733906-F7E2-4253-95D5-A4E5224AB66A}" type="presParOf" srcId="{72A036D0-5FDB-4540-99BE-92D898805192}" destId="{56E40825-2D4A-4856-9987-C098225F7815}" srcOrd="1" destOrd="0" presId="urn:microsoft.com/office/officeart/2005/8/layout/vList2"/>
    <dgm:cxn modelId="{7D49EBBA-B19A-46CD-A4F7-116F78664D08}" type="presParOf" srcId="{72A036D0-5FDB-4540-99BE-92D898805192}" destId="{64955183-22C6-4D2A-80D3-965B5DF6636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9D29E4-E5C7-4D0C-B82C-5162086724F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4D7D4F8-2053-4D96-9525-AFA15B610432}">
      <dgm:prSet/>
      <dgm:spPr/>
      <dgm:t>
        <a:bodyPr/>
        <a:lstStyle/>
        <a:p>
          <a:r>
            <a:rPr lang="en-GB" dirty="0"/>
            <a:t>In 2013, 33% of the UK’s surface/groundwater bodies failed to achieve ‘good’ status due to rural/agricultural land management practices</a:t>
          </a:r>
          <a:endParaRPr lang="en-US" dirty="0"/>
        </a:p>
      </dgm:t>
    </dgm:pt>
    <dgm:pt modelId="{ECABAC37-91E5-4D44-954A-467E958C7C00}" type="parTrans" cxnId="{1BE884A8-2F9A-4782-90A0-A2F8B0863A3D}">
      <dgm:prSet/>
      <dgm:spPr/>
      <dgm:t>
        <a:bodyPr/>
        <a:lstStyle/>
        <a:p>
          <a:endParaRPr lang="en-US"/>
        </a:p>
      </dgm:t>
    </dgm:pt>
    <dgm:pt modelId="{4EB1CC29-9E01-455A-8CAC-C357961BC317}" type="sibTrans" cxnId="{1BE884A8-2F9A-4782-90A0-A2F8B0863A3D}">
      <dgm:prSet/>
      <dgm:spPr/>
      <dgm:t>
        <a:bodyPr/>
        <a:lstStyle/>
        <a:p>
          <a:endParaRPr lang="en-US"/>
        </a:p>
      </dgm:t>
    </dgm:pt>
    <dgm:pt modelId="{131E3A14-BFD8-4315-A372-6072D811ACC0}">
      <dgm:prSet/>
      <dgm:spPr/>
      <dgm:t>
        <a:bodyPr/>
        <a:lstStyle/>
        <a:p>
          <a:r>
            <a:rPr lang="en-GB" dirty="0"/>
            <a:t>Pollutants being washed off farmland into rivers/streams include slurry, pesticides, fertilisers, and sediment </a:t>
          </a:r>
          <a:endParaRPr lang="en-US" dirty="0"/>
        </a:p>
      </dgm:t>
    </dgm:pt>
    <dgm:pt modelId="{31F9D68D-96E6-48AD-BC6B-DED1FF4F5DEA}" type="parTrans" cxnId="{3C26C44A-ACE3-48A8-BD9D-DBDFFE0F8828}">
      <dgm:prSet/>
      <dgm:spPr/>
      <dgm:t>
        <a:bodyPr/>
        <a:lstStyle/>
        <a:p>
          <a:endParaRPr lang="en-US"/>
        </a:p>
      </dgm:t>
    </dgm:pt>
    <dgm:pt modelId="{3A97FD53-2F04-4E14-99DF-D4F2B83DE971}" type="sibTrans" cxnId="{3C26C44A-ACE3-48A8-BD9D-DBDFFE0F8828}">
      <dgm:prSet/>
      <dgm:spPr/>
      <dgm:t>
        <a:bodyPr/>
        <a:lstStyle/>
        <a:p>
          <a:endParaRPr lang="en-US"/>
        </a:p>
      </dgm:t>
    </dgm:pt>
    <dgm:pt modelId="{58A44B9F-1A57-4D7A-8C93-7AFEDCAB1FFE}">
      <dgm:prSet/>
      <dgm:spPr/>
      <dgm:t>
        <a:bodyPr/>
        <a:lstStyle/>
        <a:p>
          <a:r>
            <a:rPr lang="en-GB" dirty="0"/>
            <a:t>Excess diffuse water pollutants affects aquatic life by causing siltation and/or algal blooms </a:t>
          </a:r>
          <a:endParaRPr lang="en-US" dirty="0"/>
        </a:p>
      </dgm:t>
    </dgm:pt>
    <dgm:pt modelId="{A69E15EB-43C1-4987-92CE-51EE2C5AC49C}" type="parTrans" cxnId="{AF8A9CC0-A57B-452D-838A-BB17D776C96C}">
      <dgm:prSet/>
      <dgm:spPr/>
      <dgm:t>
        <a:bodyPr/>
        <a:lstStyle/>
        <a:p>
          <a:endParaRPr lang="en-US"/>
        </a:p>
      </dgm:t>
    </dgm:pt>
    <dgm:pt modelId="{D659EE40-F2F8-4FD1-8331-725A3A35C78C}" type="sibTrans" cxnId="{AF8A9CC0-A57B-452D-838A-BB17D776C96C}">
      <dgm:prSet/>
      <dgm:spPr/>
      <dgm:t>
        <a:bodyPr/>
        <a:lstStyle/>
        <a:p>
          <a:endParaRPr lang="en-US"/>
        </a:p>
      </dgm:t>
    </dgm:pt>
    <dgm:pt modelId="{0B7806EE-9E66-48B4-A62D-1117A397197A}">
      <dgm:prSet/>
      <dgm:spPr/>
      <dgm:t>
        <a:bodyPr/>
        <a:lstStyle/>
        <a:p>
          <a:r>
            <a:rPr lang="en-GB" dirty="0"/>
            <a:t>Farming is a major contributor of water pollutants in England and Wales = 25% of phosphate, over 50% of nitrate, and 75% of sediment in our rivers</a:t>
          </a:r>
          <a:endParaRPr lang="en-US" dirty="0"/>
        </a:p>
      </dgm:t>
    </dgm:pt>
    <dgm:pt modelId="{1708ED8E-850C-42AE-821F-BC1C0F57E99E}" type="parTrans" cxnId="{E46106B4-0E80-45EC-B22C-768FC76B5FA6}">
      <dgm:prSet/>
      <dgm:spPr/>
      <dgm:t>
        <a:bodyPr/>
        <a:lstStyle/>
        <a:p>
          <a:endParaRPr lang="en-US"/>
        </a:p>
      </dgm:t>
    </dgm:pt>
    <dgm:pt modelId="{4DA0B1E4-E574-430B-8396-0741B5DA60CD}" type="sibTrans" cxnId="{E46106B4-0E80-45EC-B22C-768FC76B5FA6}">
      <dgm:prSet/>
      <dgm:spPr/>
      <dgm:t>
        <a:bodyPr/>
        <a:lstStyle/>
        <a:p>
          <a:endParaRPr lang="en-US"/>
        </a:p>
      </dgm:t>
    </dgm:pt>
    <dgm:pt modelId="{F5E6A2FF-75B8-4FBB-B920-84A938C0EA33}" type="pres">
      <dgm:prSet presAssocID="{DF9D29E4-E5C7-4D0C-B82C-5162086724F3}" presName="linear" presStyleCnt="0">
        <dgm:presLayoutVars>
          <dgm:animLvl val="lvl"/>
          <dgm:resizeHandles val="exact"/>
        </dgm:presLayoutVars>
      </dgm:prSet>
      <dgm:spPr/>
      <dgm:t>
        <a:bodyPr/>
        <a:lstStyle/>
        <a:p>
          <a:endParaRPr lang="en-GB"/>
        </a:p>
      </dgm:t>
    </dgm:pt>
    <dgm:pt modelId="{D45C884B-C349-4B8F-A189-973E2CF7F1C1}" type="pres">
      <dgm:prSet presAssocID="{54D7D4F8-2053-4D96-9525-AFA15B610432}" presName="parentText" presStyleLbl="node1" presStyleIdx="0" presStyleCnt="4">
        <dgm:presLayoutVars>
          <dgm:chMax val="0"/>
          <dgm:bulletEnabled val="1"/>
        </dgm:presLayoutVars>
      </dgm:prSet>
      <dgm:spPr/>
      <dgm:t>
        <a:bodyPr/>
        <a:lstStyle/>
        <a:p>
          <a:endParaRPr lang="en-GB"/>
        </a:p>
      </dgm:t>
    </dgm:pt>
    <dgm:pt modelId="{D27AF7E9-89E3-490F-973C-6E02ED4C93FF}" type="pres">
      <dgm:prSet presAssocID="{4EB1CC29-9E01-455A-8CAC-C357961BC317}" presName="spacer" presStyleCnt="0"/>
      <dgm:spPr/>
    </dgm:pt>
    <dgm:pt modelId="{E25A5B43-6C5D-41A1-A7CB-F858D448F9FE}" type="pres">
      <dgm:prSet presAssocID="{131E3A14-BFD8-4315-A372-6072D811ACC0}" presName="parentText" presStyleLbl="node1" presStyleIdx="1" presStyleCnt="4">
        <dgm:presLayoutVars>
          <dgm:chMax val="0"/>
          <dgm:bulletEnabled val="1"/>
        </dgm:presLayoutVars>
      </dgm:prSet>
      <dgm:spPr/>
      <dgm:t>
        <a:bodyPr/>
        <a:lstStyle/>
        <a:p>
          <a:endParaRPr lang="en-GB"/>
        </a:p>
      </dgm:t>
    </dgm:pt>
    <dgm:pt modelId="{676D86C0-E39F-4239-8E97-BA5E7433F6E2}" type="pres">
      <dgm:prSet presAssocID="{3A97FD53-2F04-4E14-99DF-D4F2B83DE971}" presName="spacer" presStyleCnt="0"/>
      <dgm:spPr/>
    </dgm:pt>
    <dgm:pt modelId="{BA52EEAD-070F-4128-898E-8B328D7D84CC}" type="pres">
      <dgm:prSet presAssocID="{58A44B9F-1A57-4D7A-8C93-7AFEDCAB1FFE}" presName="parentText" presStyleLbl="node1" presStyleIdx="2" presStyleCnt="4">
        <dgm:presLayoutVars>
          <dgm:chMax val="0"/>
          <dgm:bulletEnabled val="1"/>
        </dgm:presLayoutVars>
      </dgm:prSet>
      <dgm:spPr/>
      <dgm:t>
        <a:bodyPr/>
        <a:lstStyle/>
        <a:p>
          <a:endParaRPr lang="en-GB"/>
        </a:p>
      </dgm:t>
    </dgm:pt>
    <dgm:pt modelId="{CB65FA93-C446-44CB-BC09-95650526EA70}" type="pres">
      <dgm:prSet presAssocID="{D659EE40-F2F8-4FD1-8331-725A3A35C78C}" presName="spacer" presStyleCnt="0"/>
      <dgm:spPr/>
    </dgm:pt>
    <dgm:pt modelId="{B3136194-9550-411E-8BDE-EF221D648833}" type="pres">
      <dgm:prSet presAssocID="{0B7806EE-9E66-48B4-A62D-1117A397197A}" presName="parentText" presStyleLbl="node1" presStyleIdx="3" presStyleCnt="4">
        <dgm:presLayoutVars>
          <dgm:chMax val="0"/>
          <dgm:bulletEnabled val="1"/>
        </dgm:presLayoutVars>
      </dgm:prSet>
      <dgm:spPr/>
      <dgm:t>
        <a:bodyPr/>
        <a:lstStyle/>
        <a:p>
          <a:endParaRPr lang="en-GB"/>
        </a:p>
      </dgm:t>
    </dgm:pt>
  </dgm:ptLst>
  <dgm:cxnLst>
    <dgm:cxn modelId="{E46106B4-0E80-45EC-B22C-768FC76B5FA6}" srcId="{DF9D29E4-E5C7-4D0C-B82C-5162086724F3}" destId="{0B7806EE-9E66-48B4-A62D-1117A397197A}" srcOrd="3" destOrd="0" parTransId="{1708ED8E-850C-42AE-821F-BC1C0F57E99E}" sibTransId="{4DA0B1E4-E574-430B-8396-0741B5DA60CD}"/>
    <dgm:cxn modelId="{3DB5CEA2-03E4-4C93-BD9A-80DEE1F3E9F1}" type="presOf" srcId="{58A44B9F-1A57-4D7A-8C93-7AFEDCAB1FFE}" destId="{BA52EEAD-070F-4128-898E-8B328D7D84CC}" srcOrd="0" destOrd="0" presId="urn:microsoft.com/office/officeart/2005/8/layout/vList2"/>
    <dgm:cxn modelId="{AF8A9CC0-A57B-452D-838A-BB17D776C96C}" srcId="{DF9D29E4-E5C7-4D0C-B82C-5162086724F3}" destId="{58A44B9F-1A57-4D7A-8C93-7AFEDCAB1FFE}" srcOrd="2" destOrd="0" parTransId="{A69E15EB-43C1-4987-92CE-51EE2C5AC49C}" sibTransId="{D659EE40-F2F8-4FD1-8331-725A3A35C78C}"/>
    <dgm:cxn modelId="{82E7097A-99C6-4442-9303-A75CE345D8D7}" type="presOf" srcId="{0B7806EE-9E66-48B4-A62D-1117A397197A}" destId="{B3136194-9550-411E-8BDE-EF221D648833}" srcOrd="0" destOrd="0" presId="urn:microsoft.com/office/officeart/2005/8/layout/vList2"/>
    <dgm:cxn modelId="{A68FB8BB-14B6-48A6-9B4A-3AD3DE69966D}" type="presOf" srcId="{DF9D29E4-E5C7-4D0C-B82C-5162086724F3}" destId="{F5E6A2FF-75B8-4FBB-B920-84A938C0EA33}" srcOrd="0" destOrd="0" presId="urn:microsoft.com/office/officeart/2005/8/layout/vList2"/>
    <dgm:cxn modelId="{C5082F1B-2476-4119-A643-3C73FAE6AF01}" type="presOf" srcId="{54D7D4F8-2053-4D96-9525-AFA15B610432}" destId="{D45C884B-C349-4B8F-A189-973E2CF7F1C1}" srcOrd="0" destOrd="0" presId="urn:microsoft.com/office/officeart/2005/8/layout/vList2"/>
    <dgm:cxn modelId="{1BE884A8-2F9A-4782-90A0-A2F8B0863A3D}" srcId="{DF9D29E4-E5C7-4D0C-B82C-5162086724F3}" destId="{54D7D4F8-2053-4D96-9525-AFA15B610432}" srcOrd="0" destOrd="0" parTransId="{ECABAC37-91E5-4D44-954A-467E958C7C00}" sibTransId="{4EB1CC29-9E01-455A-8CAC-C357961BC317}"/>
    <dgm:cxn modelId="{59BFD733-0EE6-45CA-9A6C-8ED05FCA89FF}" type="presOf" srcId="{131E3A14-BFD8-4315-A372-6072D811ACC0}" destId="{E25A5B43-6C5D-41A1-A7CB-F858D448F9FE}" srcOrd="0" destOrd="0" presId="urn:microsoft.com/office/officeart/2005/8/layout/vList2"/>
    <dgm:cxn modelId="{3C26C44A-ACE3-48A8-BD9D-DBDFFE0F8828}" srcId="{DF9D29E4-E5C7-4D0C-B82C-5162086724F3}" destId="{131E3A14-BFD8-4315-A372-6072D811ACC0}" srcOrd="1" destOrd="0" parTransId="{31F9D68D-96E6-48AD-BC6B-DED1FF4F5DEA}" sibTransId="{3A97FD53-2F04-4E14-99DF-D4F2B83DE971}"/>
    <dgm:cxn modelId="{553A8039-9D6B-4974-805F-755CE8D9E22B}" type="presParOf" srcId="{F5E6A2FF-75B8-4FBB-B920-84A938C0EA33}" destId="{D45C884B-C349-4B8F-A189-973E2CF7F1C1}" srcOrd="0" destOrd="0" presId="urn:microsoft.com/office/officeart/2005/8/layout/vList2"/>
    <dgm:cxn modelId="{1B6B7BAC-5611-410D-94A7-71668B89F0F1}" type="presParOf" srcId="{F5E6A2FF-75B8-4FBB-B920-84A938C0EA33}" destId="{D27AF7E9-89E3-490F-973C-6E02ED4C93FF}" srcOrd="1" destOrd="0" presId="urn:microsoft.com/office/officeart/2005/8/layout/vList2"/>
    <dgm:cxn modelId="{E647D548-C85D-4810-BFDE-E7B288A80C98}" type="presParOf" srcId="{F5E6A2FF-75B8-4FBB-B920-84A938C0EA33}" destId="{E25A5B43-6C5D-41A1-A7CB-F858D448F9FE}" srcOrd="2" destOrd="0" presId="urn:microsoft.com/office/officeart/2005/8/layout/vList2"/>
    <dgm:cxn modelId="{277E2B2C-0D83-4443-AAE9-A27354FF59BA}" type="presParOf" srcId="{F5E6A2FF-75B8-4FBB-B920-84A938C0EA33}" destId="{676D86C0-E39F-4239-8E97-BA5E7433F6E2}" srcOrd="3" destOrd="0" presId="urn:microsoft.com/office/officeart/2005/8/layout/vList2"/>
    <dgm:cxn modelId="{11BFECEC-7107-4263-8165-9C1BF2E02A5F}" type="presParOf" srcId="{F5E6A2FF-75B8-4FBB-B920-84A938C0EA33}" destId="{BA52EEAD-070F-4128-898E-8B328D7D84CC}" srcOrd="4" destOrd="0" presId="urn:microsoft.com/office/officeart/2005/8/layout/vList2"/>
    <dgm:cxn modelId="{65323015-072F-4845-8FFE-FC25D343C5E1}" type="presParOf" srcId="{F5E6A2FF-75B8-4FBB-B920-84A938C0EA33}" destId="{CB65FA93-C446-44CB-BC09-95650526EA70}" srcOrd="5" destOrd="0" presId="urn:microsoft.com/office/officeart/2005/8/layout/vList2"/>
    <dgm:cxn modelId="{D61AAEC1-7DA0-483F-AE83-4D6D0DB35805}" type="presParOf" srcId="{F5E6A2FF-75B8-4FBB-B920-84A938C0EA33}" destId="{B3136194-9550-411E-8BDE-EF221D6488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7DBBB1-DB0D-4161-A0D4-D5862E6A940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37D12C-F89E-4DDA-BFAA-BB0515058EDF}">
      <dgm:prSet/>
      <dgm:spPr/>
      <dgm:t>
        <a:bodyPr/>
        <a:lstStyle/>
        <a:p>
          <a:r>
            <a:rPr lang="en-GB" dirty="0"/>
            <a:t>Tackling water pollution at its source (on farms) is challenging and potentially costly due to variation in pollution risk both spatially (e.g. manure/slurry stores, soil types, steepness of slope) and temporally (e.g. during wetter months)</a:t>
          </a:r>
          <a:endParaRPr lang="en-US" dirty="0"/>
        </a:p>
      </dgm:t>
    </dgm:pt>
    <dgm:pt modelId="{07E21A52-A0B8-4674-A489-77CF2B46D7B8}" type="parTrans" cxnId="{7E7D1F40-800D-4814-8075-8762919CB1A4}">
      <dgm:prSet/>
      <dgm:spPr/>
      <dgm:t>
        <a:bodyPr/>
        <a:lstStyle/>
        <a:p>
          <a:endParaRPr lang="en-US"/>
        </a:p>
      </dgm:t>
    </dgm:pt>
    <dgm:pt modelId="{F7CB4C44-C7F6-490D-8AE7-10C85D482316}" type="sibTrans" cxnId="{7E7D1F40-800D-4814-8075-8762919CB1A4}">
      <dgm:prSet/>
      <dgm:spPr/>
      <dgm:t>
        <a:bodyPr/>
        <a:lstStyle/>
        <a:p>
          <a:endParaRPr lang="en-US"/>
        </a:p>
      </dgm:t>
    </dgm:pt>
    <dgm:pt modelId="{058B5363-0F98-4696-81F4-BE4C46336135}">
      <dgm:prSet/>
      <dgm:spPr/>
      <dgm:t>
        <a:bodyPr/>
        <a:lstStyle/>
        <a:p>
          <a:r>
            <a:rPr lang="en-GB"/>
            <a:t>More efficient, targeted pollution control measures are needed to enable farmers to deliver demonstrable environmental outcomes</a:t>
          </a:r>
          <a:endParaRPr lang="en-US"/>
        </a:p>
      </dgm:t>
    </dgm:pt>
    <dgm:pt modelId="{07BB9757-0698-48E3-8975-B5BD2BBA3290}" type="parTrans" cxnId="{A083EFCF-9900-407E-BACF-AAF342057C0D}">
      <dgm:prSet/>
      <dgm:spPr/>
      <dgm:t>
        <a:bodyPr/>
        <a:lstStyle/>
        <a:p>
          <a:endParaRPr lang="en-US"/>
        </a:p>
      </dgm:t>
    </dgm:pt>
    <dgm:pt modelId="{CE1A981F-7C53-424F-AB28-50FDA95D2238}" type="sibTrans" cxnId="{A083EFCF-9900-407E-BACF-AAF342057C0D}">
      <dgm:prSet/>
      <dgm:spPr/>
      <dgm:t>
        <a:bodyPr/>
        <a:lstStyle/>
        <a:p>
          <a:endParaRPr lang="en-US"/>
        </a:p>
      </dgm:t>
    </dgm:pt>
    <dgm:pt modelId="{DF74B5CD-C6FE-426A-83A6-31D58A0FB55E}">
      <dgm:prSet/>
      <dgm:spPr/>
      <dgm:t>
        <a:bodyPr/>
        <a:lstStyle/>
        <a:p>
          <a:r>
            <a:rPr lang="en-GB" dirty="0"/>
            <a:t>If cost effective for farmers, these measures are more likely to be implemented at higher uptake rates</a:t>
          </a:r>
          <a:endParaRPr lang="en-US" dirty="0"/>
        </a:p>
      </dgm:t>
    </dgm:pt>
    <dgm:pt modelId="{8F7B9522-BEC4-422A-A60D-5ECAD8C5D24B}" type="parTrans" cxnId="{6C736DFA-A092-470D-A217-99C49CFF6DAE}">
      <dgm:prSet/>
      <dgm:spPr/>
      <dgm:t>
        <a:bodyPr/>
        <a:lstStyle/>
        <a:p>
          <a:endParaRPr lang="en-US"/>
        </a:p>
      </dgm:t>
    </dgm:pt>
    <dgm:pt modelId="{696415CC-22CD-42A4-9758-3C2BB27B3122}" type="sibTrans" cxnId="{6C736DFA-A092-470D-A217-99C49CFF6DAE}">
      <dgm:prSet/>
      <dgm:spPr/>
      <dgm:t>
        <a:bodyPr/>
        <a:lstStyle/>
        <a:p>
          <a:endParaRPr lang="en-US"/>
        </a:p>
      </dgm:t>
    </dgm:pt>
    <dgm:pt modelId="{D46FBAF5-9A03-43B2-9F95-96B23F9BBA23}" type="pres">
      <dgm:prSet presAssocID="{727DBBB1-DB0D-4161-A0D4-D5862E6A940F}" presName="linear" presStyleCnt="0">
        <dgm:presLayoutVars>
          <dgm:animLvl val="lvl"/>
          <dgm:resizeHandles val="exact"/>
        </dgm:presLayoutVars>
      </dgm:prSet>
      <dgm:spPr/>
      <dgm:t>
        <a:bodyPr/>
        <a:lstStyle/>
        <a:p>
          <a:endParaRPr lang="en-GB"/>
        </a:p>
      </dgm:t>
    </dgm:pt>
    <dgm:pt modelId="{51AD7912-AFDD-4E69-9E5F-CD774989BFBE}" type="pres">
      <dgm:prSet presAssocID="{0837D12C-F89E-4DDA-BFAA-BB0515058EDF}" presName="parentText" presStyleLbl="node1" presStyleIdx="0" presStyleCnt="3">
        <dgm:presLayoutVars>
          <dgm:chMax val="0"/>
          <dgm:bulletEnabled val="1"/>
        </dgm:presLayoutVars>
      </dgm:prSet>
      <dgm:spPr/>
      <dgm:t>
        <a:bodyPr/>
        <a:lstStyle/>
        <a:p>
          <a:endParaRPr lang="en-GB"/>
        </a:p>
      </dgm:t>
    </dgm:pt>
    <dgm:pt modelId="{13C7CD5D-D850-4919-8AC8-C34A52C4BC88}" type="pres">
      <dgm:prSet presAssocID="{F7CB4C44-C7F6-490D-8AE7-10C85D482316}" presName="spacer" presStyleCnt="0"/>
      <dgm:spPr/>
    </dgm:pt>
    <dgm:pt modelId="{AE137447-D009-426C-AD54-9AE870A70B65}" type="pres">
      <dgm:prSet presAssocID="{058B5363-0F98-4696-81F4-BE4C46336135}" presName="parentText" presStyleLbl="node1" presStyleIdx="1" presStyleCnt="3">
        <dgm:presLayoutVars>
          <dgm:chMax val="0"/>
          <dgm:bulletEnabled val="1"/>
        </dgm:presLayoutVars>
      </dgm:prSet>
      <dgm:spPr/>
      <dgm:t>
        <a:bodyPr/>
        <a:lstStyle/>
        <a:p>
          <a:endParaRPr lang="en-GB"/>
        </a:p>
      </dgm:t>
    </dgm:pt>
    <dgm:pt modelId="{3D6C6D16-9F1E-43D3-8068-04404AE7916D}" type="pres">
      <dgm:prSet presAssocID="{CE1A981F-7C53-424F-AB28-50FDA95D2238}" presName="spacer" presStyleCnt="0"/>
      <dgm:spPr/>
    </dgm:pt>
    <dgm:pt modelId="{AAD81418-0484-4456-B863-D46F83573E46}" type="pres">
      <dgm:prSet presAssocID="{DF74B5CD-C6FE-426A-83A6-31D58A0FB55E}" presName="parentText" presStyleLbl="node1" presStyleIdx="2" presStyleCnt="3">
        <dgm:presLayoutVars>
          <dgm:chMax val="0"/>
          <dgm:bulletEnabled val="1"/>
        </dgm:presLayoutVars>
      </dgm:prSet>
      <dgm:spPr/>
      <dgm:t>
        <a:bodyPr/>
        <a:lstStyle/>
        <a:p>
          <a:endParaRPr lang="en-GB"/>
        </a:p>
      </dgm:t>
    </dgm:pt>
  </dgm:ptLst>
  <dgm:cxnLst>
    <dgm:cxn modelId="{A083EFCF-9900-407E-BACF-AAF342057C0D}" srcId="{727DBBB1-DB0D-4161-A0D4-D5862E6A940F}" destId="{058B5363-0F98-4696-81F4-BE4C46336135}" srcOrd="1" destOrd="0" parTransId="{07BB9757-0698-48E3-8975-B5BD2BBA3290}" sibTransId="{CE1A981F-7C53-424F-AB28-50FDA95D2238}"/>
    <dgm:cxn modelId="{8BF27C7B-B70B-4F06-BF0D-23F24C990601}" type="presOf" srcId="{727DBBB1-DB0D-4161-A0D4-D5862E6A940F}" destId="{D46FBAF5-9A03-43B2-9F95-96B23F9BBA23}" srcOrd="0" destOrd="0" presId="urn:microsoft.com/office/officeart/2005/8/layout/vList2"/>
    <dgm:cxn modelId="{6C736DFA-A092-470D-A217-99C49CFF6DAE}" srcId="{727DBBB1-DB0D-4161-A0D4-D5862E6A940F}" destId="{DF74B5CD-C6FE-426A-83A6-31D58A0FB55E}" srcOrd="2" destOrd="0" parTransId="{8F7B9522-BEC4-422A-A60D-5ECAD8C5D24B}" sibTransId="{696415CC-22CD-42A4-9758-3C2BB27B3122}"/>
    <dgm:cxn modelId="{5F95E9DF-35DE-4305-ABDB-5246449F65F7}" type="presOf" srcId="{DF74B5CD-C6FE-426A-83A6-31D58A0FB55E}" destId="{AAD81418-0484-4456-B863-D46F83573E46}" srcOrd="0" destOrd="0" presId="urn:microsoft.com/office/officeart/2005/8/layout/vList2"/>
    <dgm:cxn modelId="{7E7D1F40-800D-4814-8075-8762919CB1A4}" srcId="{727DBBB1-DB0D-4161-A0D4-D5862E6A940F}" destId="{0837D12C-F89E-4DDA-BFAA-BB0515058EDF}" srcOrd="0" destOrd="0" parTransId="{07E21A52-A0B8-4674-A489-77CF2B46D7B8}" sibTransId="{F7CB4C44-C7F6-490D-8AE7-10C85D482316}"/>
    <dgm:cxn modelId="{C34F2654-E78C-43CE-B9FD-E5F494E852C3}" type="presOf" srcId="{058B5363-0F98-4696-81F4-BE4C46336135}" destId="{AE137447-D009-426C-AD54-9AE870A70B65}" srcOrd="0" destOrd="0" presId="urn:microsoft.com/office/officeart/2005/8/layout/vList2"/>
    <dgm:cxn modelId="{19BABCFE-DC15-4C64-953C-F8536E84BC82}" type="presOf" srcId="{0837D12C-F89E-4DDA-BFAA-BB0515058EDF}" destId="{51AD7912-AFDD-4E69-9E5F-CD774989BFBE}" srcOrd="0" destOrd="0" presId="urn:microsoft.com/office/officeart/2005/8/layout/vList2"/>
    <dgm:cxn modelId="{7C506C87-5990-40C4-A4F1-310C0F97E697}" type="presParOf" srcId="{D46FBAF5-9A03-43B2-9F95-96B23F9BBA23}" destId="{51AD7912-AFDD-4E69-9E5F-CD774989BFBE}" srcOrd="0" destOrd="0" presId="urn:microsoft.com/office/officeart/2005/8/layout/vList2"/>
    <dgm:cxn modelId="{27857D19-4ED8-4B50-B5C2-AC613FFBE5C0}" type="presParOf" srcId="{D46FBAF5-9A03-43B2-9F95-96B23F9BBA23}" destId="{13C7CD5D-D850-4919-8AC8-C34A52C4BC88}" srcOrd="1" destOrd="0" presId="urn:microsoft.com/office/officeart/2005/8/layout/vList2"/>
    <dgm:cxn modelId="{C4BE1FD7-6C50-4532-B0EE-E49003EBE3D0}" type="presParOf" srcId="{D46FBAF5-9A03-43B2-9F95-96B23F9BBA23}" destId="{AE137447-D009-426C-AD54-9AE870A70B65}" srcOrd="2" destOrd="0" presId="urn:microsoft.com/office/officeart/2005/8/layout/vList2"/>
    <dgm:cxn modelId="{466EA08F-87EB-4226-B301-514A4D973149}" type="presParOf" srcId="{D46FBAF5-9A03-43B2-9F95-96B23F9BBA23}" destId="{3D6C6D16-9F1E-43D3-8068-04404AE7916D}" srcOrd="3" destOrd="0" presId="urn:microsoft.com/office/officeart/2005/8/layout/vList2"/>
    <dgm:cxn modelId="{5ADE804E-8EAA-43C8-89F8-5D59A8387F3B}" type="presParOf" srcId="{D46FBAF5-9A03-43B2-9F95-96B23F9BBA23}" destId="{AAD81418-0484-4456-B863-D46F83573E4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F41D11-58E8-4E10-8B03-2C25CB11B578}" type="doc">
      <dgm:prSet loTypeId="urn:microsoft.com/office/officeart/2008/layout/LinedList" loCatId="list" qsTypeId="urn:microsoft.com/office/officeart/2005/8/quickstyle/simple5" qsCatId="simple" csTypeId="urn:microsoft.com/office/officeart/2005/8/colors/accent0_1" csCatId="mainScheme" phldr="1"/>
      <dgm:spPr/>
      <dgm:t>
        <a:bodyPr/>
        <a:lstStyle/>
        <a:p>
          <a:endParaRPr lang="en-US"/>
        </a:p>
      </dgm:t>
    </dgm:pt>
    <dgm:pt modelId="{B061DEFD-2B21-4443-8FCC-7E9740EA9246}">
      <dgm:prSet/>
      <dgm:spPr/>
      <dgm:t>
        <a:bodyPr/>
        <a:lstStyle/>
        <a:p>
          <a:r>
            <a:rPr lang="en-US" dirty="0"/>
            <a:t>Vegetation can also indicate soil type </a:t>
          </a:r>
        </a:p>
        <a:p>
          <a:r>
            <a:rPr lang="en-US" dirty="0"/>
            <a:t>e.g. rushes in areas which have been waterlogged long term</a:t>
          </a:r>
        </a:p>
      </dgm:t>
    </dgm:pt>
    <dgm:pt modelId="{3F3B4E58-AC9B-4738-B526-A58E698ABE71}" type="parTrans" cxnId="{EF738800-E73E-4926-9A51-CEAE6979462B}">
      <dgm:prSet/>
      <dgm:spPr/>
      <dgm:t>
        <a:bodyPr/>
        <a:lstStyle/>
        <a:p>
          <a:endParaRPr lang="en-US"/>
        </a:p>
      </dgm:t>
    </dgm:pt>
    <dgm:pt modelId="{64D127CD-E501-46EF-ABA8-634A49B03839}" type="sibTrans" cxnId="{EF738800-E73E-4926-9A51-CEAE6979462B}">
      <dgm:prSet/>
      <dgm:spPr/>
      <dgm:t>
        <a:bodyPr/>
        <a:lstStyle/>
        <a:p>
          <a:endParaRPr lang="en-US"/>
        </a:p>
      </dgm:t>
    </dgm:pt>
    <dgm:pt modelId="{BF669476-E615-470F-BE3F-BE94290FD073}">
      <dgm:prSet/>
      <dgm:spPr/>
      <dgm:t>
        <a:bodyPr/>
        <a:lstStyle/>
        <a:p>
          <a:r>
            <a:rPr lang="en-US"/>
            <a:t>Wet soil can compress easily, becoming dense, structureless, and permeable</a:t>
          </a:r>
        </a:p>
      </dgm:t>
    </dgm:pt>
    <dgm:pt modelId="{79E163FC-8908-4CD4-84EE-2B97AE25D703}" type="parTrans" cxnId="{279B61D1-2C94-4876-B802-6A422F113FB9}">
      <dgm:prSet/>
      <dgm:spPr/>
      <dgm:t>
        <a:bodyPr/>
        <a:lstStyle/>
        <a:p>
          <a:endParaRPr lang="en-US"/>
        </a:p>
      </dgm:t>
    </dgm:pt>
    <dgm:pt modelId="{011115E4-EAB6-4614-80CE-79D2414EADDE}" type="sibTrans" cxnId="{279B61D1-2C94-4876-B802-6A422F113FB9}">
      <dgm:prSet/>
      <dgm:spPr/>
      <dgm:t>
        <a:bodyPr/>
        <a:lstStyle/>
        <a:p>
          <a:endParaRPr lang="en-US"/>
        </a:p>
      </dgm:t>
    </dgm:pt>
    <dgm:pt modelId="{D62A3CA1-948D-42C2-BCC7-A6E04431E8DB}">
      <dgm:prSet/>
      <dgm:spPr/>
      <dgm:t>
        <a:bodyPr/>
        <a:lstStyle/>
        <a:p>
          <a:r>
            <a:rPr lang="en-US" dirty="0"/>
            <a:t>Dry soil has enough internal strength to support most farming operations</a:t>
          </a:r>
        </a:p>
      </dgm:t>
    </dgm:pt>
    <dgm:pt modelId="{393A489D-8743-47FD-A24C-D16EB3D77366}" type="parTrans" cxnId="{7319B168-E5DE-417D-8C1A-89E0B1E2A2B0}">
      <dgm:prSet/>
      <dgm:spPr/>
      <dgm:t>
        <a:bodyPr/>
        <a:lstStyle/>
        <a:p>
          <a:endParaRPr lang="en-US"/>
        </a:p>
      </dgm:t>
    </dgm:pt>
    <dgm:pt modelId="{F79B08E8-1603-48E0-B747-D4708D728A92}" type="sibTrans" cxnId="{7319B168-E5DE-417D-8C1A-89E0B1E2A2B0}">
      <dgm:prSet/>
      <dgm:spPr/>
      <dgm:t>
        <a:bodyPr/>
        <a:lstStyle/>
        <a:p>
          <a:endParaRPr lang="en-US"/>
        </a:p>
      </dgm:t>
    </dgm:pt>
    <dgm:pt modelId="{BD30182F-717D-4AE0-A783-9B74A34169F6}">
      <dgm:prSet custT="1"/>
      <dgm:spPr/>
      <dgm:t>
        <a:bodyPr/>
        <a:lstStyle/>
        <a:p>
          <a:r>
            <a:rPr lang="en-US" sz="2300" dirty="0"/>
            <a:t>If soil doesn’t have sufficient bearing strength, radical changes in porosity can result after just one machinery pass; this leads to compaction</a:t>
          </a:r>
        </a:p>
      </dgm:t>
    </dgm:pt>
    <dgm:pt modelId="{29DB6FCB-DF75-4C0A-AA6B-F9BFE53B5971}" type="parTrans" cxnId="{2CC4F01A-0411-4371-AED3-A464EE8078DE}">
      <dgm:prSet/>
      <dgm:spPr/>
      <dgm:t>
        <a:bodyPr/>
        <a:lstStyle/>
        <a:p>
          <a:endParaRPr lang="en-US"/>
        </a:p>
      </dgm:t>
    </dgm:pt>
    <dgm:pt modelId="{E9D99D18-2440-44C8-9B48-9BD6AE48AF2C}" type="sibTrans" cxnId="{2CC4F01A-0411-4371-AED3-A464EE8078DE}">
      <dgm:prSet/>
      <dgm:spPr/>
      <dgm:t>
        <a:bodyPr/>
        <a:lstStyle/>
        <a:p>
          <a:endParaRPr lang="en-US"/>
        </a:p>
      </dgm:t>
    </dgm:pt>
    <dgm:pt modelId="{4D9B5061-4681-41E8-9C2D-B9107F07CFEA}" type="pres">
      <dgm:prSet presAssocID="{F6F41D11-58E8-4E10-8B03-2C25CB11B578}" presName="vert0" presStyleCnt="0">
        <dgm:presLayoutVars>
          <dgm:dir/>
          <dgm:animOne val="branch"/>
          <dgm:animLvl val="lvl"/>
        </dgm:presLayoutVars>
      </dgm:prSet>
      <dgm:spPr/>
      <dgm:t>
        <a:bodyPr/>
        <a:lstStyle/>
        <a:p>
          <a:endParaRPr lang="en-GB"/>
        </a:p>
      </dgm:t>
    </dgm:pt>
    <dgm:pt modelId="{B7D20CCF-D2CA-4D5A-A159-A20E464FAB60}" type="pres">
      <dgm:prSet presAssocID="{B061DEFD-2B21-4443-8FCC-7E9740EA9246}" presName="thickLine" presStyleLbl="alignNode1" presStyleIdx="0" presStyleCnt="4"/>
      <dgm:spPr/>
    </dgm:pt>
    <dgm:pt modelId="{5F019F5F-4BEA-439F-9144-255BC8F28B20}" type="pres">
      <dgm:prSet presAssocID="{B061DEFD-2B21-4443-8FCC-7E9740EA9246}" presName="horz1" presStyleCnt="0"/>
      <dgm:spPr/>
    </dgm:pt>
    <dgm:pt modelId="{3CE1E29B-4B63-472A-8240-CCB462D0E529}" type="pres">
      <dgm:prSet presAssocID="{B061DEFD-2B21-4443-8FCC-7E9740EA9246}" presName="tx1" presStyleLbl="revTx" presStyleIdx="0" presStyleCnt="4"/>
      <dgm:spPr/>
      <dgm:t>
        <a:bodyPr/>
        <a:lstStyle/>
        <a:p>
          <a:endParaRPr lang="en-GB"/>
        </a:p>
      </dgm:t>
    </dgm:pt>
    <dgm:pt modelId="{4FC8FFCB-D39B-4425-A5E7-587B57D9520F}" type="pres">
      <dgm:prSet presAssocID="{B061DEFD-2B21-4443-8FCC-7E9740EA9246}" presName="vert1" presStyleCnt="0"/>
      <dgm:spPr/>
    </dgm:pt>
    <dgm:pt modelId="{A0281DF1-53E9-425C-92A2-A6965F050878}" type="pres">
      <dgm:prSet presAssocID="{BF669476-E615-470F-BE3F-BE94290FD073}" presName="thickLine" presStyleLbl="alignNode1" presStyleIdx="1" presStyleCnt="4"/>
      <dgm:spPr/>
    </dgm:pt>
    <dgm:pt modelId="{0B4384EB-DF42-46AB-9E34-687071714F75}" type="pres">
      <dgm:prSet presAssocID="{BF669476-E615-470F-BE3F-BE94290FD073}" presName="horz1" presStyleCnt="0"/>
      <dgm:spPr/>
    </dgm:pt>
    <dgm:pt modelId="{05EA0842-21E6-40BD-85C9-DF897B715D60}" type="pres">
      <dgm:prSet presAssocID="{BF669476-E615-470F-BE3F-BE94290FD073}" presName="tx1" presStyleLbl="revTx" presStyleIdx="1" presStyleCnt="4"/>
      <dgm:spPr/>
      <dgm:t>
        <a:bodyPr/>
        <a:lstStyle/>
        <a:p>
          <a:endParaRPr lang="en-GB"/>
        </a:p>
      </dgm:t>
    </dgm:pt>
    <dgm:pt modelId="{C7B9AA1A-AB6A-4122-9CB4-348323D1EE35}" type="pres">
      <dgm:prSet presAssocID="{BF669476-E615-470F-BE3F-BE94290FD073}" presName="vert1" presStyleCnt="0"/>
      <dgm:spPr/>
    </dgm:pt>
    <dgm:pt modelId="{CDD15E11-DFA2-4CA2-AEAA-1C5D41627F65}" type="pres">
      <dgm:prSet presAssocID="{D62A3CA1-948D-42C2-BCC7-A6E04431E8DB}" presName="thickLine" presStyleLbl="alignNode1" presStyleIdx="2" presStyleCnt="4"/>
      <dgm:spPr/>
    </dgm:pt>
    <dgm:pt modelId="{0D315241-1596-4E30-B81F-150167C528ED}" type="pres">
      <dgm:prSet presAssocID="{D62A3CA1-948D-42C2-BCC7-A6E04431E8DB}" presName="horz1" presStyleCnt="0"/>
      <dgm:spPr/>
    </dgm:pt>
    <dgm:pt modelId="{6CB73161-0F44-44D0-AFF0-1431BB3392E6}" type="pres">
      <dgm:prSet presAssocID="{D62A3CA1-948D-42C2-BCC7-A6E04431E8DB}" presName="tx1" presStyleLbl="revTx" presStyleIdx="2" presStyleCnt="4"/>
      <dgm:spPr/>
      <dgm:t>
        <a:bodyPr/>
        <a:lstStyle/>
        <a:p>
          <a:endParaRPr lang="en-GB"/>
        </a:p>
      </dgm:t>
    </dgm:pt>
    <dgm:pt modelId="{91B42C34-6C15-4533-AEF4-2AFC0ABD4F49}" type="pres">
      <dgm:prSet presAssocID="{D62A3CA1-948D-42C2-BCC7-A6E04431E8DB}" presName="vert1" presStyleCnt="0"/>
      <dgm:spPr/>
    </dgm:pt>
    <dgm:pt modelId="{A24D385B-6738-4244-8715-03FB2836019E}" type="pres">
      <dgm:prSet presAssocID="{BD30182F-717D-4AE0-A783-9B74A34169F6}" presName="thickLine" presStyleLbl="alignNode1" presStyleIdx="3" presStyleCnt="4"/>
      <dgm:spPr/>
    </dgm:pt>
    <dgm:pt modelId="{585C105A-F294-4E22-8962-F2835B5D6267}" type="pres">
      <dgm:prSet presAssocID="{BD30182F-717D-4AE0-A783-9B74A34169F6}" presName="horz1" presStyleCnt="0"/>
      <dgm:spPr/>
    </dgm:pt>
    <dgm:pt modelId="{471BC97D-DE70-4618-844A-1FEE51A5846D}" type="pres">
      <dgm:prSet presAssocID="{BD30182F-717D-4AE0-A783-9B74A34169F6}" presName="tx1" presStyleLbl="revTx" presStyleIdx="3" presStyleCnt="4"/>
      <dgm:spPr/>
      <dgm:t>
        <a:bodyPr/>
        <a:lstStyle/>
        <a:p>
          <a:endParaRPr lang="en-GB"/>
        </a:p>
      </dgm:t>
    </dgm:pt>
    <dgm:pt modelId="{BDFBE027-E396-4A80-B957-2316553968C7}" type="pres">
      <dgm:prSet presAssocID="{BD30182F-717D-4AE0-A783-9B74A34169F6}" presName="vert1" presStyleCnt="0"/>
      <dgm:spPr/>
    </dgm:pt>
  </dgm:ptLst>
  <dgm:cxnLst>
    <dgm:cxn modelId="{7319B168-E5DE-417D-8C1A-89E0B1E2A2B0}" srcId="{F6F41D11-58E8-4E10-8B03-2C25CB11B578}" destId="{D62A3CA1-948D-42C2-BCC7-A6E04431E8DB}" srcOrd="2" destOrd="0" parTransId="{393A489D-8743-47FD-A24C-D16EB3D77366}" sibTransId="{F79B08E8-1603-48E0-B747-D4708D728A92}"/>
    <dgm:cxn modelId="{12861F46-BDAB-40A3-8AE5-41DF2A9D00BD}" type="presOf" srcId="{BD30182F-717D-4AE0-A783-9B74A34169F6}" destId="{471BC97D-DE70-4618-844A-1FEE51A5846D}" srcOrd="0" destOrd="0" presId="urn:microsoft.com/office/officeart/2008/layout/LinedList"/>
    <dgm:cxn modelId="{C858BF0C-A420-405D-94C4-085AF4397D3D}" type="presOf" srcId="{B061DEFD-2B21-4443-8FCC-7E9740EA9246}" destId="{3CE1E29B-4B63-472A-8240-CCB462D0E529}" srcOrd="0" destOrd="0" presId="urn:microsoft.com/office/officeart/2008/layout/LinedList"/>
    <dgm:cxn modelId="{2CC4F01A-0411-4371-AED3-A464EE8078DE}" srcId="{F6F41D11-58E8-4E10-8B03-2C25CB11B578}" destId="{BD30182F-717D-4AE0-A783-9B74A34169F6}" srcOrd="3" destOrd="0" parTransId="{29DB6FCB-DF75-4C0A-AA6B-F9BFE53B5971}" sibTransId="{E9D99D18-2440-44C8-9B48-9BD6AE48AF2C}"/>
    <dgm:cxn modelId="{279B61D1-2C94-4876-B802-6A422F113FB9}" srcId="{F6F41D11-58E8-4E10-8B03-2C25CB11B578}" destId="{BF669476-E615-470F-BE3F-BE94290FD073}" srcOrd="1" destOrd="0" parTransId="{79E163FC-8908-4CD4-84EE-2B97AE25D703}" sibTransId="{011115E4-EAB6-4614-80CE-79D2414EADDE}"/>
    <dgm:cxn modelId="{2C455565-A2B6-4109-9755-AA5749DE600C}" type="presOf" srcId="{D62A3CA1-948D-42C2-BCC7-A6E04431E8DB}" destId="{6CB73161-0F44-44D0-AFF0-1431BB3392E6}" srcOrd="0" destOrd="0" presId="urn:microsoft.com/office/officeart/2008/layout/LinedList"/>
    <dgm:cxn modelId="{8803106B-1F05-4F0D-808C-D18A4DC3941B}" type="presOf" srcId="{BF669476-E615-470F-BE3F-BE94290FD073}" destId="{05EA0842-21E6-40BD-85C9-DF897B715D60}" srcOrd="0" destOrd="0" presId="urn:microsoft.com/office/officeart/2008/layout/LinedList"/>
    <dgm:cxn modelId="{DA4F6A00-86B1-4AF8-852F-AB3878E76F1B}" type="presOf" srcId="{F6F41D11-58E8-4E10-8B03-2C25CB11B578}" destId="{4D9B5061-4681-41E8-9C2D-B9107F07CFEA}" srcOrd="0" destOrd="0" presId="urn:microsoft.com/office/officeart/2008/layout/LinedList"/>
    <dgm:cxn modelId="{EF738800-E73E-4926-9A51-CEAE6979462B}" srcId="{F6F41D11-58E8-4E10-8B03-2C25CB11B578}" destId="{B061DEFD-2B21-4443-8FCC-7E9740EA9246}" srcOrd="0" destOrd="0" parTransId="{3F3B4E58-AC9B-4738-B526-A58E698ABE71}" sibTransId="{64D127CD-E501-46EF-ABA8-634A49B03839}"/>
    <dgm:cxn modelId="{5EFD25ED-F365-4F1A-AD7B-B1025ADF0B50}" type="presParOf" srcId="{4D9B5061-4681-41E8-9C2D-B9107F07CFEA}" destId="{B7D20CCF-D2CA-4D5A-A159-A20E464FAB60}" srcOrd="0" destOrd="0" presId="urn:microsoft.com/office/officeart/2008/layout/LinedList"/>
    <dgm:cxn modelId="{5BEA8107-E972-40C5-99B8-6BB69F65F53B}" type="presParOf" srcId="{4D9B5061-4681-41E8-9C2D-B9107F07CFEA}" destId="{5F019F5F-4BEA-439F-9144-255BC8F28B20}" srcOrd="1" destOrd="0" presId="urn:microsoft.com/office/officeart/2008/layout/LinedList"/>
    <dgm:cxn modelId="{C11C5998-6A04-40F4-9BD6-D9CE705540F2}" type="presParOf" srcId="{5F019F5F-4BEA-439F-9144-255BC8F28B20}" destId="{3CE1E29B-4B63-472A-8240-CCB462D0E529}" srcOrd="0" destOrd="0" presId="urn:microsoft.com/office/officeart/2008/layout/LinedList"/>
    <dgm:cxn modelId="{60F4C5B1-F1EA-49B4-8942-0545326F1A61}" type="presParOf" srcId="{5F019F5F-4BEA-439F-9144-255BC8F28B20}" destId="{4FC8FFCB-D39B-4425-A5E7-587B57D9520F}" srcOrd="1" destOrd="0" presId="urn:microsoft.com/office/officeart/2008/layout/LinedList"/>
    <dgm:cxn modelId="{63196CFA-A3C9-4BC5-B6EE-6B78D8B2F37D}" type="presParOf" srcId="{4D9B5061-4681-41E8-9C2D-B9107F07CFEA}" destId="{A0281DF1-53E9-425C-92A2-A6965F050878}" srcOrd="2" destOrd="0" presId="urn:microsoft.com/office/officeart/2008/layout/LinedList"/>
    <dgm:cxn modelId="{93C5556F-F27F-4EE3-AC3D-1637B6401CBA}" type="presParOf" srcId="{4D9B5061-4681-41E8-9C2D-B9107F07CFEA}" destId="{0B4384EB-DF42-46AB-9E34-687071714F75}" srcOrd="3" destOrd="0" presId="urn:microsoft.com/office/officeart/2008/layout/LinedList"/>
    <dgm:cxn modelId="{CAB31EB3-ED59-4551-AC58-6CCE3D3986FB}" type="presParOf" srcId="{0B4384EB-DF42-46AB-9E34-687071714F75}" destId="{05EA0842-21E6-40BD-85C9-DF897B715D60}" srcOrd="0" destOrd="0" presId="urn:microsoft.com/office/officeart/2008/layout/LinedList"/>
    <dgm:cxn modelId="{E5D90683-2E0C-4597-9BBE-FC7961B6418B}" type="presParOf" srcId="{0B4384EB-DF42-46AB-9E34-687071714F75}" destId="{C7B9AA1A-AB6A-4122-9CB4-348323D1EE35}" srcOrd="1" destOrd="0" presId="urn:microsoft.com/office/officeart/2008/layout/LinedList"/>
    <dgm:cxn modelId="{0E582148-B535-49AD-8711-B12D37EBC554}" type="presParOf" srcId="{4D9B5061-4681-41E8-9C2D-B9107F07CFEA}" destId="{CDD15E11-DFA2-4CA2-AEAA-1C5D41627F65}" srcOrd="4" destOrd="0" presId="urn:microsoft.com/office/officeart/2008/layout/LinedList"/>
    <dgm:cxn modelId="{DA03CAFB-9E45-4C6D-9997-3C21A10992BE}" type="presParOf" srcId="{4D9B5061-4681-41E8-9C2D-B9107F07CFEA}" destId="{0D315241-1596-4E30-B81F-150167C528ED}" srcOrd="5" destOrd="0" presId="urn:microsoft.com/office/officeart/2008/layout/LinedList"/>
    <dgm:cxn modelId="{CBD10178-DC63-401F-8A9A-B4EF6C80793A}" type="presParOf" srcId="{0D315241-1596-4E30-B81F-150167C528ED}" destId="{6CB73161-0F44-44D0-AFF0-1431BB3392E6}" srcOrd="0" destOrd="0" presId="urn:microsoft.com/office/officeart/2008/layout/LinedList"/>
    <dgm:cxn modelId="{CCBB4A8D-B8A4-4D5D-8D46-5FC0BBA5B6ED}" type="presParOf" srcId="{0D315241-1596-4E30-B81F-150167C528ED}" destId="{91B42C34-6C15-4533-AEF4-2AFC0ABD4F49}" srcOrd="1" destOrd="0" presId="urn:microsoft.com/office/officeart/2008/layout/LinedList"/>
    <dgm:cxn modelId="{F402A22E-A81F-4ACA-A2B3-ECAE1F625615}" type="presParOf" srcId="{4D9B5061-4681-41E8-9C2D-B9107F07CFEA}" destId="{A24D385B-6738-4244-8715-03FB2836019E}" srcOrd="6" destOrd="0" presId="urn:microsoft.com/office/officeart/2008/layout/LinedList"/>
    <dgm:cxn modelId="{085AAFF0-6FE7-41E1-8E6D-1CDE34A34E12}" type="presParOf" srcId="{4D9B5061-4681-41E8-9C2D-B9107F07CFEA}" destId="{585C105A-F294-4E22-8962-F2835B5D6267}" srcOrd="7" destOrd="0" presId="urn:microsoft.com/office/officeart/2008/layout/LinedList"/>
    <dgm:cxn modelId="{6C67C7AF-FE82-49DA-9015-E2AC1DDE8628}" type="presParOf" srcId="{585C105A-F294-4E22-8962-F2835B5D6267}" destId="{471BC97D-DE70-4618-844A-1FEE51A5846D}" srcOrd="0" destOrd="0" presId="urn:microsoft.com/office/officeart/2008/layout/LinedList"/>
    <dgm:cxn modelId="{F6CC6B52-082F-412F-954E-FF498A013285}" type="presParOf" srcId="{585C105A-F294-4E22-8962-F2835B5D6267}" destId="{BDFBE027-E396-4A80-B957-2316553968C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7CDCEB-BADC-450D-AD4D-08CCC2CD0A3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A14F888-BD45-4B81-BD35-7DA8CF05DAFC}">
      <dgm:prSet custT="1"/>
      <dgm:spPr/>
      <dgm:t>
        <a:bodyPr anchor="t"/>
        <a:lstStyle/>
        <a:p>
          <a:pPr algn="ctr"/>
          <a:r>
            <a:rPr lang="en-GB" sz="2200" dirty="0"/>
            <a:t>At the scale of water management catchments, agricultural water pollutant pressures from excess phosphorus, sediment, and nitrogen are localised.</a:t>
          </a:r>
          <a:endParaRPr lang="en-US" sz="2200" dirty="0"/>
        </a:p>
      </dgm:t>
    </dgm:pt>
    <dgm:pt modelId="{68EA88D3-EE72-42F5-8CA0-34A376C3F4BC}" type="parTrans" cxnId="{FBAA7F32-EEED-4093-81FB-2E15E5FEF3C1}">
      <dgm:prSet/>
      <dgm:spPr/>
      <dgm:t>
        <a:bodyPr/>
        <a:lstStyle/>
        <a:p>
          <a:endParaRPr lang="en-US"/>
        </a:p>
      </dgm:t>
    </dgm:pt>
    <dgm:pt modelId="{26CC700A-988E-4238-B514-B5E4BC5E06E5}" type="sibTrans" cxnId="{FBAA7F32-EEED-4093-81FB-2E15E5FEF3C1}">
      <dgm:prSet/>
      <dgm:spPr/>
      <dgm:t>
        <a:bodyPr/>
        <a:lstStyle/>
        <a:p>
          <a:endParaRPr lang="en-US"/>
        </a:p>
      </dgm:t>
    </dgm:pt>
    <dgm:pt modelId="{63DDA24E-C47D-4FD5-8C9F-86B493A6AEF3}">
      <dgm:prSet custT="1"/>
      <dgm:spPr/>
      <dgm:t>
        <a:bodyPr/>
        <a:lstStyle/>
        <a:p>
          <a:pPr algn="ctr"/>
          <a:r>
            <a:rPr lang="en-GB" sz="2200" dirty="0"/>
            <a:t>There are 93 water management catchments in England; of these, 88 are adversely affected by phosphorus pollution, 77 by sediment, and 52 by nitrate and nearly half the catchments have pressures from all three pollutants.</a:t>
          </a:r>
          <a:endParaRPr lang="en-US" sz="2200" dirty="0"/>
        </a:p>
      </dgm:t>
    </dgm:pt>
    <dgm:pt modelId="{E1202E38-8CAE-44F4-9DA0-42300E23AC40}" type="parTrans" cxnId="{15DAB342-3B1F-4054-84AD-A6D0CE4B1560}">
      <dgm:prSet/>
      <dgm:spPr/>
      <dgm:t>
        <a:bodyPr/>
        <a:lstStyle/>
        <a:p>
          <a:endParaRPr lang="en-US"/>
        </a:p>
      </dgm:t>
    </dgm:pt>
    <dgm:pt modelId="{CD2F1B03-F4D0-4BCA-93F0-FFA2C8EAF961}" type="sibTrans" cxnId="{15DAB342-3B1F-4054-84AD-A6D0CE4B1560}">
      <dgm:prSet/>
      <dgm:spPr/>
      <dgm:t>
        <a:bodyPr/>
        <a:lstStyle/>
        <a:p>
          <a:endParaRPr lang="en-US"/>
        </a:p>
      </dgm:t>
    </dgm:pt>
    <dgm:pt modelId="{8BEB34B3-F500-4EF9-88C2-13E7958C2050}">
      <dgm:prSet custT="1"/>
      <dgm:spPr/>
      <dgm:t>
        <a:bodyPr/>
        <a:lstStyle/>
        <a:p>
          <a:pPr algn="ctr"/>
          <a:r>
            <a:rPr lang="en-GB" sz="2200" dirty="0"/>
            <a:t>The presence of multiple pollutants in many areas shows a need for targeted on-farm mitigation strategies. To achieve this, we recommend detailed site-specific on-farm assessments to target relevant individual measures to prevent pollutants cascading into water.</a:t>
          </a:r>
          <a:endParaRPr lang="en-US" sz="2200" dirty="0"/>
        </a:p>
      </dgm:t>
    </dgm:pt>
    <dgm:pt modelId="{520DC37F-4267-4BB2-80FB-5348E53200A6}" type="parTrans" cxnId="{D0354ADF-2490-4AE5-85A5-30E5AD8BA7A6}">
      <dgm:prSet/>
      <dgm:spPr/>
      <dgm:t>
        <a:bodyPr/>
        <a:lstStyle/>
        <a:p>
          <a:endParaRPr lang="en-US"/>
        </a:p>
      </dgm:t>
    </dgm:pt>
    <dgm:pt modelId="{8960175F-8FCC-43B4-9E86-0620CBB09670}" type="sibTrans" cxnId="{D0354ADF-2490-4AE5-85A5-30E5AD8BA7A6}">
      <dgm:prSet/>
      <dgm:spPr/>
      <dgm:t>
        <a:bodyPr/>
        <a:lstStyle/>
        <a:p>
          <a:endParaRPr lang="en-US"/>
        </a:p>
      </dgm:t>
    </dgm:pt>
    <dgm:pt modelId="{95A6A0F3-7CF6-4B1B-AB13-EEB00084DA75}" type="pres">
      <dgm:prSet presAssocID="{297CDCEB-BADC-450D-AD4D-08CCC2CD0A36}" presName="linear" presStyleCnt="0">
        <dgm:presLayoutVars>
          <dgm:animLvl val="lvl"/>
          <dgm:resizeHandles val="exact"/>
        </dgm:presLayoutVars>
      </dgm:prSet>
      <dgm:spPr/>
      <dgm:t>
        <a:bodyPr/>
        <a:lstStyle/>
        <a:p>
          <a:endParaRPr lang="en-GB"/>
        </a:p>
      </dgm:t>
    </dgm:pt>
    <dgm:pt modelId="{1F89A518-08A8-412A-9CF4-5CD7D10D01BB}" type="pres">
      <dgm:prSet presAssocID="{EA14F888-BD45-4B81-BD35-7DA8CF05DAFC}" presName="parentText" presStyleLbl="node1" presStyleIdx="0" presStyleCnt="3" custScaleY="81778">
        <dgm:presLayoutVars>
          <dgm:chMax val="0"/>
          <dgm:bulletEnabled val="1"/>
        </dgm:presLayoutVars>
      </dgm:prSet>
      <dgm:spPr/>
      <dgm:t>
        <a:bodyPr/>
        <a:lstStyle/>
        <a:p>
          <a:endParaRPr lang="en-GB"/>
        </a:p>
      </dgm:t>
    </dgm:pt>
    <dgm:pt modelId="{BA95140C-598D-42BA-929F-5DC7944131B4}" type="pres">
      <dgm:prSet presAssocID="{26CC700A-988E-4238-B514-B5E4BC5E06E5}" presName="spacer" presStyleCnt="0"/>
      <dgm:spPr/>
    </dgm:pt>
    <dgm:pt modelId="{0B86F700-025C-4DE9-AF30-339263B97F9F}" type="pres">
      <dgm:prSet presAssocID="{63DDA24E-C47D-4FD5-8C9F-86B493A6AEF3}" presName="parentText" presStyleLbl="node1" presStyleIdx="1" presStyleCnt="3">
        <dgm:presLayoutVars>
          <dgm:chMax val="0"/>
          <dgm:bulletEnabled val="1"/>
        </dgm:presLayoutVars>
      </dgm:prSet>
      <dgm:spPr/>
      <dgm:t>
        <a:bodyPr/>
        <a:lstStyle/>
        <a:p>
          <a:endParaRPr lang="en-GB"/>
        </a:p>
      </dgm:t>
    </dgm:pt>
    <dgm:pt modelId="{04C17B8A-39C8-4E04-B9A2-10F4A2047473}" type="pres">
      <dgm:prSet presAssocID="{CD2F1B03-F4D0-4BCA-93F0-FFA2C8EAF961}" presName="spacer" presStyleCnt="0"/>
      <dgm:spPr/>
    </dgm:pt>
    <dgm:pt modelId="{3F989780-898A-4863-85D1-F3FA4AACCDCB}" type="pres">
      <dgm:prSet presAssocID="{8BEB34B3-F500-4EF9-88C2-13E7958C2050}" presName="parentText" presStyleLbl="node1" presStyleIdx="2" presStyleCnt="3" custScaleY="118745">
        <dgm:presLayoutVars>
          <dgm:chMax val="0"/>
          <dgm:bulletEnabled val="1"/>
        </dgm:presLayoutVars>
      </dgm:prSet>
      <dgm:spPr/>
      <dgm:t>
        <a:bodyPr/>
        <a:lstStyle/>
        <a:p>
          <a:endParaRPr lang="en-GB"/>
        </a:p>
      </dgm:t>
    </dgm:pt>
  </dgm:ptLst>
  <dgm:cxnLst>
    <dgm:cxn modelId="{15DAB342-3B1F-4054-84AD-A6D0CE4B1560}" srcId="{297CDCEB-BADC-450D-AD4D-08CCC2CD0A36}" destId="{63DDA24E-C47D-4FD5-8C9F-86B493A6AEF3}" srcOrd="1" destOrd="0" parTransId="{E1202E38-8CAE-44F4-9DA0-42300E23AC40}" sibTransId="{CD2F1B03-F4D0-4BCA-93F0-FFA2C8EAF961}"/>
    <dgm:cxn modelId="{D0354ADF-2490-4AE5-85A5-30E5AD8BA7A6}" srcId="{297CDCEB-BADC-450D-AD4D-08CCC2CD0A36}" destId="{8BEB34B3-F500-4EF9-88C2-13E7958C2050}" srcOrd="2" destOrd="0" parTransId="{520DC37F-4267-4BB2-80FB-5348E53200A6}" sibTransId="{8960175F-8FCC-43B4-9E86-0620CBB09670}"/>
    <dgm:cxn modelId="{A7ADADA7-D7C2-4601-A4FF-A657B81E44AE}" type="presOf" srcId="{EA14F888-BD45-4B81-BD35-7DA8CF05DAFC}" destId="{1F89A518-08A8-412A-9CF4-5CD7D10D01BB}" srcOrd="0" destOrd="0" presId="urn:microsoft.com/office/officeart/2005/8/layout/vList2"/>
    <dgm:cxn modelId="{FBAA7F32-EEED-4093-81FB-2E15E5FEF3C1}" srcId="{297CDCEB-BADC-450D-AD4D-08CCC2CD0A36}" destId="{EA14F888-BD45-4B81-BD35-7DA8CF05DAFC}" srcOrd="0" destOrd="0" parTransId="{68EA88D3-EE72-42F5-8CA0-34A376C3F4BC}" sibTransId="{26CC700A-988E-4238-B514-B5E4BC5E06E5}"/>
    <dgm:cxn modelId="{354D044B-BFEB-42D3-9678-0D129F531A88}" type="presOf" srcId="{297CDCEB-BADC-450D-AD4D-08CCC2CD0A36}" destId="{95A6A0F3-7CF6-4B1B-AB13-EEB00084DA75}" srcOrd="0" destOrd="0" presId="urn:microsoft.com/office/officeart/2005/8/layout/vList2"/>
    <dgm:cxn modelId="{B1E048B0-F405-45F7-B721-5309D43DB5F1}" type="presOf" srcId="{8BEB34B3-F500-4EF9-88C2-13E7958C2050}" destId="{3F989780-898A-4863-85D1-F3FA4AACCDCB}" srcOrd="0" destOrd="0" presId="urn:microsoft.com/office/officeart/2005/8/layout/vList2"/>
    <dgm:cxn modelId="{F74FA1D2-C649-4ADB-98B2-341AA1866D99}" type="presOf" srcId="{63DDA24E-C47D-4FD5-8C9F-86B493A6AEF3}" destId="{0B86F700-025C-4DE9-AF30-339263B97F9F}" srcOrd="0" destOrd="0" presId="urn:microsoft.com/office/officeart/2005/8/layout/vList2"/>
    <dgm:cxn modelId="{3D188C53-F5BF-4144-BF28-0FE4151ABA8E}" type="presParOf" srcId="{95A6A0F3-7CF6-4B1B-AB13-EEB00084DA75}" destId="{1F89A518-08A8-412A-9CF4-5CD7D10D01BB}" srcOrd="0" destOrd="0" presId="urn:microsoft.com/office/officeart/2005/8/layout/vList2"/>
    <dgm:cxn modelId="{3079528C-322F-441F-8379-AEEDBBCC5616}" type="presParOf" srcId="{95A6A0F3-7CF6-4B1B-AB13-EEB00084DA75}" destId="{BA95140C-598D-42BA-929F-5DC7944131B4}" srcOrd="1" destOrd="0" presId="urn:microsoft.com/office/officeart/2005/8/layout/vList2"/>
    <dgm:cxn modelId="{A33B58ED-230B-4163-B28E-7939472132FD}" type="presParOf" srcId="{95A6A0F3-7CF6-4B1B-AB13-EEB00084DA75}" destId="{0B86F700-025C-4DE9-AF30-339263B97F9F}" srcOrd="2" destOrd="0" presId="urn:microsoft.com/office/officeart/2005/8/layout/vList2"/>
    <dgm:cxn modelId="{AC49F58D-AA2B-47DB-B763-0DA45998BFD1}" type="presParOf" srcId="{95A6A0F3-7CF6-4B1B-AB13-EEB00084DA75}" destId="{04C17B8A-39C8-4E04-B9A2-10F4A2047473}" srcOrd="3" destOrd="0" presId="urn:microsoft.com/office/officeart/2005/8/layout/vList2"/>
    <dgm:cxn modelId="{DA72A934-E3C9-445A-899E-932DE08D3A80}" type="presParOf" srcId="{95A6A0F3-7CF6-4B1B-AB13-EEB00084DA75}" destId="{3F989780-898A-4863-85D1-F3FA4AACCDC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ADD47D-8FCA-40ED-94D9-50BA9CD2949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GB"/>
        </a:p>
      </dgm:t>
    </dgm:pt>
    <dgm:pt modelId="{38DF296A-56E8-4B62-9215-F8099B8E2F0C}">
      <dgm:prSet phldrT="[Text]" custT="1"/>
      <dgm:spPr/>
      <dgm:t>
        <a:bodyPr/>
        <a:lstStyle/>
        <a:p>
          <a:r>
            <a:rPr lang="en-GB" sz="1800" dirty="0"/>
            <a:t>New ‘alternative’ mitigation methods </a:t>
          </a:r>
        </a:p>
      </dgm:t>
    </dgm:pt>
    <dgm:pt modelId="{BC7BCD8C-26AB-4835-9B9C-CC5833788A43}" type="parTrans" cxnId="{7A990DDB-5DC7-4197-94E6-F97D612151AD}">
      <dgm:prSet/>
      <dgm:spPr/>
      <dgm:t>
        <a:bodyPr/>
        <a:lstStyle/>
        <a:p>
          <a:endParaRPr lang="en-GB"/>
        </a:p>
      </dgm:t>
    </dgm:pt>
    <dgm:pt modelId="{EC75B940-5DF5-4441-B6F4-61EADDFBAD64}" type="sibTrans" cxnId="{7A990DDB-5DC7-4197-94E6-F97D612151AD}">
      <dgm:prSet/>
      <dgm:spPr/>
      <dgm:t>
        <a:bodyPr/>
        <a:lstStyle/>
        <a:p>
          <a:endParaRPr lang="en-GB"/>
        </a:p>
      </dgm:t>
    </dgm:pt>
    <dgm:pt modelId="{DA368501-811F-4155-B55B-676B051304C7}">
      <dgm:prSet phldrT="[Text]" custT="1"/>
      <dgm:spPr/>
      <dgm:t>
        <a:bodyPr/>
        <a:lstStyle/>
        <a:p>
          <a:pPr>
            <a:buNone/>
          </a:pPr>
          <a:r>
            <a:rPr lang="en-GB" sz="1800" dirty="0"/>
            <a:t>1. Use a fertiliser recommended system</a:t>
          </a:r>
        </a:p>
      </dgm:t>
    </dgm:pt>
    <dgm:pt modelId="{FF4D6F94-5063-4882-B297-C01FB36D5F7F}" type="parTrans" cxnId="{DF2D257E-D3CA-4358-834C-DD34A720AD35}">
      <dgm:prSet/>
      <dgm:spPr/>
      <dgm:t>
        <a:bodyPr/>
        <a:lstStyle/>
        <a:p>
          <a:endParaRPr lang="en-GB"/>
        </a:p>
      </dgm:t>
    </dgm:pt>
    <dgm:pt modelId="{06851182-9146-426A-B11D-0CAD492BC408}" type="sibTrans" cxnId="{DF2D257E-D3CA-4358-834C-DD34A720AD35}">
      <dgm:prSet/>
      <dgm:spPr/>
      <dgm:t>
        <a:bodyPr/>
        <a:lstStyle/>
        <a:p>
          <a:endParaRPr lang="en-GB"/>
        </a:p>
      </dgm:t>
    </dgm:pt>
    <dgm:pt modelId="{53AF4CA6-1865-437B-8D7B-F6FEC6DCE713}">
      <dgm:prSet phldrT="[Text]" custT="1"/>
      <dgm:spPr/>
      <dgm:t>
        <a:bodyPr/>
        <a:lstStyle/>
        <a:p>
          <a:r>
            <a:rPr lang="en-GB" sz="1800" dirty="0"/>
            <a:t>Current NVZ or cross compliance regulations</a:t>
          </a:r>
        </a:p>
      </dgm:t>
    </dgm:pt>
    <dgm:pt modelId="{5A8BDA57-D571-40B5-928B-643E2238DAC4}" type="parTrans" cxnId="{333FF14C-031E-46F6-9161-3DDA835DEE7C}">
      <dgm:prSet/>
      <dgm:spPr/>
      <dgm:t>
        <a:bodyPr/>
        <a:lstStyle/>
        <a:p>
          <a:endParaRPr lang="en-GB"/>
        </a:p>
      </dgm:t>
    </dgm:pt>
    <dgm:pt modelId="{127B4B8A-43D5-4CCA-9F3C-306872E50B7A}" type="sibTrans" cxnId="{333FF14C-031E-46F6-9161-3DDA835DEE7C}">
      <dgm:prSet/>
      <dgm:spPr/>
      <dgm:t>
        <a:bodyPr/>
        <a:lstStyle/>
        <a:p>
          <a:endParaRPr lang="en-GB"/>
        </a:p>
      </dgm:t>
    </dgm:pt>
    <dgm:pt modelId="{39499749-3FF5-4D61-984F-10897D34B07D}">
      <dgm:prSet phldrT="[Text]" custT="1"/>
      <dgm:spPr/>
      <dgm:t>
        <a:bodyPr/>
        <a:lstStyle/>
        <a:p>
          <a:pPr>
            <a:buNone/>
          </a:pPr>
          <a:r>
            <a:rPr lang="en-GB" sz="1800" dirty="0"/>
            <a:t>5. Do not apply manufactured fertiliser to high-risk areas</a:t>
          </a:r>
        </a:p>
      </dgm:t>
    </dgm:pt>
    <dgm:pt modelId="{6FB3ABA8-0723-4EAF-9887-C082566BE247}" type="parTrans" cxnId="{809D652A-066F-47B8-8A6F-CD3FAF58C0AD}">
      <dgm:prSet/>
      <dgm:spPr/>
      <dgm:t>
        <a:bodyPr/>
        <a:lstStyle/>
        <a:p>
          <a:endParaRPr lang="en-GB"/>
        </a:p>
      </dgm:t>
    </dgm:pt>
    <dgm:pt modelId="{909015B9-3A38-40CD-82C8-9CBA44042BAD}" type="sibTrans" cxnId="{809D652A-066F-47B8-8A6F-CD3FAF58C0AD}">
      <dgm:prSet/>
      <dgm:spPr/>
      <dgm:t>
        <a:bodyPr/>
        <a:lstStyle/>
        <a:p>
          <a:endParaRPr lang="en-GB"/>
        </a:p>
      </dgm:t>
    </dgm:pt>
    <dgm:pt modelId="{521A91D5-02FF-42EA-8778-6CC9AC9912BB}">
      <dgm:prSet phldrT="[Text]" custT="1"/>
      <dgm:spPr/>
      <dgm:t>
        <a:bodyPr/>
        <a:lstStyle/>
        <a:p>
          <a:pPr>
            <a:buNone/>
          </a:pPr>
          <a:r>
            <a:rPr lang="en-GB" sz="1800" dirty="0"/>
            <a:t>2. Do not apply manufactured fertiliser to high P index soils (Olsen soil P index of &gt;4</a:t>
          </a:r>
        </a:p>
      </dgm:t>
    </dgm:pt>
    <dgm:pt modelId="{D4AB096D-CE84-4CA4-AA5D-B9A61C4BEA7E}" type="parTrans" cxnId="{64B183FB-C351-4BF5-A04E-4E873BAAEE07}">
      <dgm:prSet/>
      <dgm:spPr/>
      <dgm:t>
        <a:bodyPr/>
        <a:lstStyle/>
        <a:p>
          <a:endParaRPr lang="en-GB"/>
        </a:p>
      </dgm:t>
    </dgm:pt>
    <dgm:pt modelId="{E6FBF91E-1C51-4FB4-A0B9-6CEA37302651}" type="sibTrans" cxnId="{64B183FB-C351-4BF5-A04E-4E873BAAEE07}">
      <dgm:prSet/>
      <dgm:spPr/>
      <dgm:t>
        <a:bodyPr/>
        <a:lstStyle/>
        <a:p>
          <a:endParaRPr lang="en-GB"/>
        </a:p>
      </dgm:t>
    </dgm:pt>
    <dgm:pt modelId="{C9363CC9-80B6-4CDF-970E-A849EED90CD5}">
      <dgm:prSet phldrT="[Text]" custT="1"/>
      <dgm:spPr/>
      <dgm:t>
        <a:bodyPr/>
        <a:lstStyle/>
        <a:p>
          <a:pPr>
            <a:buNone/>
          </a:pPr>
          <a:r>
            <a:rPr lang="en-GB" sz="1800" dirty="0"/>
            <a:t>3. Move feeders at regular intervals</a:t>
          </a:r>
        </a:p>
      </dgm:t>
    </dgm:pt>
    <dgm:pt modelId="{55EAA3C7-00E1-4320-866B-8C57C3C9747F}" type="parTrans" cxnId="{7B560075-AE0B-4AE1-955E-A6B7C3BE0783}">
      <dgm:prSet/>
      <dgm:spPr/>
      <dgm:t>
        <a:bodyPr/>
        <a:lstStyle/>
        <a:p>
          <a:endParaRPr lang="en-GB"/>
        </a:p>
      </dgm:t>
    </dgm:pt>
    <dgm:pt modelId="{8E57B1A8-15A2-4FB3-8109-AF2AB703D38D}" type="sibTrans" cxnId="{7B560075-AE0B-4AE1-955E-A6B7C3BE0783}">
      <dgm:prSet/>
      <dgm:spPr/>
      <dgm:t>
        <a:bodyPr/>
        <a:lstStyle/>
        <a:p>
          <a:endParaRPr lang="en-GB"/>
        </a:p>
      </dgm:t>
    </dgm:pt>
    <dgm:pt modelId="{325C7149-6D68-4469-B864-F4A2186A7B11}">
      <dgm:prSet phldrT="[Text]" custT="1"/>
      <dgm:spPr/>
      <dgm:t>
        <a:bodyPr/>
        <a:lstStyle/>
        <a:p>
          <a:pPr>
            <a:buNone/>
          </a:pPr>
          <a:r>
            <a:rPr lang="en-GB" sz="1800" dirty="0"/>
            <a:t>4. Leave over-winter stubbles</a:t>
          </a:r>
        </a:p>
      </dgm:t>
    </dgm:pt>
    <dgm:pt modelId="{D4C86BE3-B6D1-4C72-A72D-07400C6B8C4B}" type="parTrans" cxnId="{8A4D8FD6-6B48-4509-92DD-7724F04A49FE}">
      <dgm:prSet/>
      <dgm:spPr/>
      <dgm:t>
        <a:bodyPr/>
        <a:lstStyle/>
        <a:p>
          <a:endParaRPr lang="en-GB"/>
        </a:p>
      </dgm:t>
    </dgm:pt>
    <dgm:pt modelId="{768ECBBB-908F-449C-A9FF-92BFF2FCF514}" type="sibTrans" cxnId="{8A4D8FD6-6B48-4509-92DD-7724F04A49FE}">
      <dgm:prSet/>
      <dgm:spPr/>
      <dgm:t>
        <a:bodyPr/>
        <a:lstStyle/>
        <a:p>
          <a:endParaRPr lang="en-GB"/>
        </a:p>
      </dgm:t>
    </dgm:pt>
    <dgm:pt modelId="{2E493DBB-4696-46E6-B680-7E905CDADFB9}">
      <dgm:prSet phldrT="[Text]" custT="1"/>
      <dgm:spPr/>
      <dgm:t>
        <a:bodyPr/>
        <a:lstStyle/>
        <a:p>
          <a:pPr>
            <a:buNone/>
          </a:pPr>
          <a:r>
            <a:rPr lang="en-GB" sz="1800" dirty="0"/>
            <a:t>6. Site solid manure heaps away from watercourses/field drains</a:t>
          </a:r>
        </a:p>
      </dgm:t>
    </dgm:pt>
    <dgm:pt modelId="{C0903762-391D-4AD7-8CC1-EB320BFB906D}" type="parTrans" cxnId="{C0AE676B-0586-4AC3-8212-2BF49CE4D59C}">
      <dgm:prSet/>
      <dgm:spPr/>
      <dgm:t>
        <a:bodyPr/>
        <a:lstStyle/>
        <a:p>
          <a:endParaRPr lang="en-GB"/>
        </a:p>
      </dgm:t>
    </dgm:pt>
    <dgm:pt modelId="{AAAA51C2-CA87-44B1-BDE8-7E5B4BC93CB5}" type="sibTrans" cxnId="{C0AE676B-0586-4AC3-8212-2BF49CE4D59C}">
      <dgm:prSet/>
      <dgm:spPr/>
      <dgm:t>
        <a:bodyPr/>
        <a:lstStyle/>
        <a:p>
          <a:endParaRPr lang="en-GB"/>
        </a:p>
      </dgm:t>
    </dgm:pt>
    <dgm:pt modelId="{DCC8BA43-14D5-403F-B14C-1480182D31C4}">
      <dgm:prSet phldrT="[Text]" custT="1"/>
      <dgm:spPr/>
      <dgm:t>
        <a:bodyPr/>
        <a:lstStyle/>
        <a:p>
          <a:pPr>
            <a:buNone/>
          </a:pPr>
          <a:r>
            <a:rPr lang="en-GB" sz="1800" dirty="0"/>
            <a:t>7. No overgrazing of natural/semi-natural grassland</a:t>
          </a:r>
        </a:p>
      </dgm:t>
    </dgm:pt>
    <dgm:pt modelId="{B0A4058E-354A-4A66-9BCF-A0704EEB4257}" type="parTrans" cxnId="{27C0C5B7-8A22-4EAE-80D2-B625FD470A40}">
      <dgm:prSet/>
      <dgm:spPr/>
      <dgm:t>
        <a:bodyPr/>
        <a:lstStyle/>
        <a:p>
          <a:endParaRPr lang="en-GB"/>
        </a:p>
      </dgm:t>
    </dgm:pt>
    <dgm:pt modelId="{540D8B9B-DA31-4AB4-858C-2C2B16149AC0}" type="sibTrans" cxnId="{27C0C5B7-8A22-4EAE-80D2-B625FD470A40}">
      <dgm:prSet/>
      <dgm:spPr/>
      <dgm:t>
        <a:bodyPr/>
        <a:lstStyle/>
        <a:p>
          <a:endParaRPr lang="en-GB"/>
        </a:p>
      </dgm:t>
    </dgm:pt>
    <dgm:pt modelId="{06617663-1B80-4B49-AA51-D47BDFFCA312}">
      <dgm:prSet phldrT="[Text]" custT="1"/>
      <dgm:spPr/>
      <dgm:t>
        <a:bodyPr/>
        <a:lstStyle/>
        <a:p>
          <a:pPr>
            <a:buNone/>
          </a:pPr>
          <a:r>
            <a:rPr lang="en-GB" sz="1800" dirty="0"/>
            <a:t>8. Do not spread slurry/poultry manure at high risk times</a:t>
          </a:r>
        </a:p>
      </dgm:t>
    </dgm:pt>
    <dgm:pt modelId="{B09AAC78-85AD-41CD-9558-5821351561E7}" type="parTrans" cxnId="{043CAF69-A039-4AAD-AC67-38BE372DAD9C}">
      <dgm:prSet/>
      <dgm:spPr/>
      <dgm:t>
        <a:bodyPr/>
        <a:lstStyle/>
        <a:p>
          <a:endParaRPr lang="en-GB"/>
        </a:p>
      </dgm:t>
    </dgm:pt>
    <dgm:pt modelId="{BA3683C0-5637-4178-81CB-FC99918091DD}" type="sibTrans" cxnId="{043CAF69-A039-4AAD-AC67-38BE372DAD9C}">
      <dgm:prSet/>
      <dgm:spPr/>
      <dgm:t>
        <a:bodyPr/>
        <a:lstStyle/>
        <a:p>
          <a:endParaRPr lang="en-GB"/>
        </a:p>
      </dgm:t>
    </dgm:pt>
    <dgm:pt modelId="{5CB3BC48-8ED7-4D42-BC95-DB682646822C}">
      <dgm:prSet phldrT="[Text]" custT="1"/>
      <dgm:spPr/>
      <dgm:t>
        <a:bodyPr/>
        <a:lstStyle/>
        <a:p>
          <a:pPr>
            <a:buNone/>
          </a:pPr>
          <a:r>
            <a:rPr lang="en-GB" sz="1800" dirty="0"/>
            <a:t>9. Do not apply manure to high risk areas</a:t>
          </a:r>
        </a:p>
      </dgm:t>
    </dgm:pt>
    <dgm:pt modelId="{AD42B3C1-A96B-4A52-9890-489612AECEE3}" type="parTrans" cxnId="{C8D67A22-0D51-4DB8-9F2C-DACAACDE21B8}">
      <dgm:prSet/>
      <dgm:spPr/>
      <dgm:t>
        <a:bodyPr/>
        <a:lstStyle/>
        <a:p>
          <a:endParaRPr lang="en-GB"/>
        </a:p>
      </dgm:t>
    </dgm:pt>
    <dgm:pt modelId="{432B4011-184C-4022-A25F-F39A328C54A5}" type="sibTrans" cxnId="{C8D67A22-0D51-4DB8-9F2C-DACAACDE21B8}">
      <dgm:prSet/>
      <dgm:spPr/>
      <dgm:t>
        <a:bodyPr/>
        <a:lstStyle/>
        <a:p>
          <a:endParaRPr lang="en-GB"/>
        </a:p>
      </dgm:t>
    </dgm:pt>
    <dgm:pt modelId="{52F06C4D-D321-487A-AAB3-C845F21EEA99}">
      <dgm:prSet phldrT="[Text]" custT="1"/>
      <dgm:spPr/>
      <dgm:t>
        <a:bodyPr/>
        <a:lstStyle/>
        <a:p>
          <a:pPr>
            <a:buNone/>
          </a:pPr>
          <a:r>
            <a:rPr lang="en-GB" sz="1800" dirty="0"/>
            <a:t>10. Increase capacity of farm slurry stores to improve timing of slurry application</a:t>
          </a:r>
        </a:p>
      </dgm:t>
    </dgm:pt>
    <dgm:pt modelId="{03806789-DEE0-48D5-9EF6-8B4B6D046965}" type="parTrans" cxnId="{6E0D9BBF-5DFE-4F3A-A398-73044AEE62FF}">
      <dgm:prSet/>
      <dgm:spPr/>
      <dgm:t>
        <a:bodyPr/>
        <a:lstStyle/>
        <a:p>
          <a:endParaRPr lang="en-GB"/>
        </a:p>
      </dgm:t>
    </dgm:pt>
    <dgm:pt modelId="{3B09C8E5-3EB2-4780-8028-981622EBCEA3}" type="sibTrans" cxnId="{6E0D9BBF-5DFE-4F3A-A398-73044AEE62FF}">
      <dgm:prSet/>
      <dgm:spPr/>
      <dgm:t>
        <a:bodyPr/>
        <a:lstStyle/>
        <a:p>
          <a:endParaRPr lang="en-GB"/>
        </a:p>
      </dgm:t>
    </dgm:pt>
    <dgm:pt modelId="{CE9EF350-045C-4FBE-AB26-80A7B8F2044B}">
      <dgm:prSet phldrT="[Text]" custT="1"/>
      <dgm:spPr/>
      <dgm:t>
        <a:bodyPr/>
        <a:lstStyle/>
        <a:p>
          <a:pPr>
            <a:buNone/>
          </a:pPr>
          <a:r>
            <a:rPr lang="en-GB" sz="1800" dirty="0"/>
            <a:t>11. Incorporate manure into soil</a:t>
          </a:r>
        </a:p>
      </dgm:t>
    </dgm:pt>
    <dgm:pt modelId="{DCD873F9-472E-4770-95A8-8E45C63A18E2}" type="parTrans" cxnId="{A5A32C3E-590E-41FD-B315-AE527B02F0C4}">
      <dgm:prSet/>
      <dgm:spPr/>
      <dgm:t>
        <a:bodyPr/>
        <a:lstStyle/>
        <a:p>
          <a:endParaRPr lang="en-GB"/>
        </a:p>
      </dgm:t>
    </dgm:pt>
    <dgm:pt modelId="{F901531A-4186-48B3-8FA4-28039B299D4C}" type="sibTrans" cxnId="{A5A32C3E-590E-41FD-B315-AE527B02F0C4}">
      <dgm:prSet/>
      <dgm:spPr/>
      <dgm:t>
        <a:bodyPr/>
        <a:lstStyle/>
        <a:p>
          <a:endParaRPr lang="en-GB"/>
        </a:p>
      </dgm:t>
    </dgm:pt>
    <dgm:pt modelId="{BA734E9B-6E39-427A-AED9-1BF8AC936E94}">
      <dgm:prSet phldrT="[Text]" custT="1"/>
      <dgm:spPr/>
      <dgm:t>
        <a:bodyPr/>
        <a:lstStyle/>
        <a:p>
          <a:pPr>
            <a:buNone/>
          </a:pPr>
          <a:r>
            <a:rPr lang="en-GB" sz="1800" dirty="0"/>
            <a:t>12. Avoid spreading manufactured fertiliser at high-risk times</a:t>
          </a:r>
        </a:p>
      </dgm:t>
    </dgm:pt>
    <dgm:pt modelId="{1AE9B2AC-77F7-4ED1-AEFE-D8FF901C4FB8}" type="parTrans" cxnId="{E868133E-D1DC-4780-A63D-75EB49315D59}">
      <dgm:prSet/>
      <dgm:spPr/>
      <dgm:t>
        <a:bodyPr/>
        <a:lstStyle/>
        <a:p>
          <a:endParaRPr lang="en-GB"/>
        </a:p>
      </dgm:t>
    </dgm:pt>
    <dgm:pt modelId="{B79CF7E8-D9AA-4946-ABE4-DD14DAE3BC0B}" type="sibTrans" cxnId="{E868133E-D1DC-4780-A63D-75EB49315D59}">
      <dgm:prSet/>
      <dgm:spPr/>
      <dgm:t>
        <a:bodyPr/>
        <a:lstStyle/>
        <a:p>
          <a:endParaRPr lang="en-GB"/>
        </a:p>
      </dgm:t>
    </dgm:pt>
    <dgm:pt modelId="{6DDD62D6-68AA-4333-AFE8-407B6F514B7C}" type="pres">
      <dgm:prSet presAssocID="{D0ADD47D-8FCA-40ED-94D9-50BA9CD29499}" presName="linear" presStyleCnt="0">
        <dgm:presLayoutVars>
          <dgm:dir/>
          <dgm:animLvl val="lvl"/>
          <dgm:resizeHandles val="exact"/>
        </dgm:presLayoutVars>
      </dgm:prSet>
      <dgm:spPr/>
      <dgm:t>
        <a:bodyPr/>
        <a:lstStyle/>
        <a:p>
          <a:endParaRPr lang="en-GB"/>
        </a:p>
      </dgm:t>
    </dgm:pt>
    <dgm:pt modelId="{E947B77D-0B76-42F9-8F01-9EC6DFC4061B}" type="pres">
      <dgm:prSet presAssocID="{38DF296A-56E8-4B62-9215-F8099B8E2F0C}" presName="parentLin" presStyleCnt="0"/>
      <dgm:spPr/>
    </dgm:pt>
    <dgm:pt modelId="{F84F288E-D789-44A4-A5D2-707DAF4B7B39}" type="pres">
      <dgm:prSet presAssocID="{38DF296A-56E8-4B62-9215-F8099B8E2F0C}" presName="parentLeftMargin" presStyleLbl="node1" presStyleIdx="0" presStyleCnt="2"/>
      <dgm:spPr/>
      <dgm:t>
        <a:bodyPr/>
        <a:lstStyle/>
        <a:p>
          <a:endParaRPr lang="en-GB"/>
        </a:p>
      </dgm:t>
    </dgm:pt>
    <dgm:pt modelId="{CA228CEC-1A51-4B1B-B2BE-FF7D5281F250}" type="pres">
      <dgm:prSet presAssocID="{38DF296A-56E8-4B62-9215-F8099B8E2F0C}" presName="parentText" presStyleLbl="node1" presStyleIdx="0" presStyleCnt="2">
        <dgm:presLayoutVars>
          <dgm:chMax val="0"/>
          <dgm:bulletEnabled val="1"/>
        </dgm:presLayoutVars>
      </dgm:prSet>
      <dgm:spPr/>
      <dgm:t>
        <a:bodyPr/>
        <a:lstStyle/>
        <a:p>
          <a:endParaRPr lang="en-GB"/>
        </a:p>
      </dgm:t>
    </dgm:pt>
    <dgm:pt modelId="{080CE55B-0F74-4EFF-A617-6816293C66E2}" type="pres">
      <dgm:prSet presAssocID="{38DF296A-56E8-4B62-9215-F8099B8E2F0C}" presName="negativeSpace" presStyleCnt="0"/>
      <dgm:spPr/>
    </dgm:pt>
    <dgm:pt modelId="{FA186350-4B55-4711-AD74-82C9D99F3FF9}" type="pres">
      <dgm:prSet presAssocID="{38DF296A-56E8-4B62-9215-F8099B8E2F0C}" presName="childText" presStyleLbl="conFgAcc1" presStyleIdx="0" presStyleCnt="2">
        <dgm:presLayoutVars>
          <dgm:bulletEnabled val="1"/>
        </dgm:presLayoutVars>
      </dgm:prSet>
      <dgm:spPr/>
      <dgm:t>
        <a:bodyPr/>
        <a:lstStyle/>
        <a:p>
          <a:endParaRPr lang="en-GB"/>
        </a:p>
      </dgm:t>
    </dgm:pt>
    <dgm:pt modelId="{C7457C63-E47D-4C54-B2D3-DD52774638EA}" type="pres">
      <dgm:prSet presAssocID="{EC75B940-5DF5-4441-B6F4-61EADDFBAD64}" presName="spaceBetweenRectangles" presStyleCnt="0"/>
      <dgm:spPr/>
    </dgm:pt>
    <dgm:pt modelId="{995C6C31-3741-4288-9A5B-DA84FD370048}" type="pres">
      <dgm:prSet presAssocID="{53AF4CA6-1865-437B-8D7B-F6FEC6DCE713}" presName="parentLin" presStyleCnt="0"/>
      <dgm:spPr/>
    </dgm:pt>
    <dgm:pt modelId="{F13F73BD-34FE-4044-81EC-E33F63028EF9}" type="pres">
      <dgm:prSet presAssocID="{53AF4CA6-1865-437B-8D7B-F6FEC6DCE713}" presName="parentLeftMargin" presStyleLbl="node1" presStyleIdx="0" presStyleCnt="2"/>
      <dgm:spPr/>
      <dgm:t>
        <a:bodyPr/>
        <a:lstStyle/>
        <a:p>
          <a:endParaRPr lang="en-GB"/>
        </a:p>
      </dgm:t>
    </dgm:pt>
    <dgm:pt modelId="{9D7BEC1C-4FAE-430D-9E7B-C0517972B288}" type="pres">
      <dgm:prSet presAssocID="{53AF4CA6-1865-437B-8D7B-F6FEC6DCE713}" presName="parentText" presStyleLbl="node1" presStyleIdx="1" presStyleCnt="2">
        <dgm:presLayoutVars>
          <dgm:chMax val="0"/>
          <dgm:bulletEnabled val="1"/>
        </dgm:presLayoutVars>
      </dgm:prSet>
      <dgm:spPr/>
      <dgm:t>
        <a:bodyPr/>
        <a:lstStyle/>
        <a:p>
          <a:endParaRPr lang="en-GB"/>
        </a:p>
      </dgm:t>
    </dgm:pt>
    <dgm:pt modelId="{A15B81F7-CC41-4422-9CBA-CDC246B4A688}" type="pres">
      <dgm:prSet presAssocID="{53AF4CA6-1865-437B-8D7B-F6FEC6DCE713}" presName="negativeSpace" presStyleCnt="0"/>
      <dgm:spPr/>
    </dgm:pt>
    <dgm:pt modelId="{4AF3CDF8-6C7E-4FF1-8443-2590593B8ECD}" type="pres">
      <dgm:prSet presAssocID="{53AF4CA6-1865-437B-8D7B-F6FEC6DCE713}" presName="childText" presStyleLbl="conFgAcc1" presStyleIdx="1" presStyleCnt="2">
        <dgm:presLayoutVars>
          <dgm:bulletEnabled val="1"/>
        </dgm:presLayoutVars>
      </dgm:prSet>
      <dgm:spPr/>
      <dgm:t>
        <a:bodyPr/>
        <a:lstStyle/>
        <a:p>
          <a:endParaRPr lang="en-GB"/>
        </a:p>
      </dgm:t>
    </dgm:pt>
  </dgm:ptLst>
  <dgm:cxnLst>
    <dgm:cxn modelId="{7A305181-FC8D-424F-9ADA-4375801CB558}" type="presOf" srcId="{2E493DBB-4696-46E6-B680-7E905CDADFB9}" destId="{4AF3CDF8-6C7E-4FF1-8443-2590593B8ECD}" srcOrd="0" destOrd="1" presId="urn:microsoft.com/office/officeart/2005/8/layout/list1"/>
    <dgm:cxn modelId="{7A990DDB-5DC7-4197-94E6-F97D612151AD}" srcId="{D0ADD47D-8FCA-40ED-94D9-50BA9CD29499}" destId="{38DF296A-56E8-4B62-9215-F8099B8E2F0C}" srcOrd="0" destOrd="0" parTransId="{BC7BCD8C-26AB-4835-9B9C-CC5833788A43}" sibTransId="{EC75B940-5DF5-4441-B6F4-61EADDFBAD64}"/>
    <dgm:cxn modelId="{E868133E-D1DC-4780-A63D-75EB49315D59}" srcId="{53AF4CA6-1865-437B-8D7B-F6FEC6DCE713}" destId="{BA734E9B-6E39-427A-AED9-1BF8AC936E94}" srcOrd="7" destOrd="0" parTransId="{1AE9B2AC-77F7-4ED1-AEFE-D8FF901C4FB8}" sibTransId="{B79CF7E8-D9AA-4946-ABE4-DD14DAE3BC0B}"/>
    <dgm:cxn modelId="{809D652A-066F-47B8-8A6F-CD3FAF58C0AD}" srcId="{53AF4CA6-1865-437B-8D7B-F6FEC6DCE713}" destId="{39499749-3FF5-4D61-984F-10897D34B07D}" srcOrd="0" destOrd="0" parTransId="{6FB3ABA8-0723-4EAF-9887-C082566BE247}" sibTransId="{909015B9-3A38-40CD-82C8-9CBA44042BAD}"/>
    <dgm:cxn modelId="{043CAF69-A039-4AAD-AC67-38BE372DAD9C}" srcId="{53AF4CA6-1865-437B-8D7B-F6FEC6DCE713}" destId="{06617663-1B80-4B49-AA51-D47BDFFCA312}" srcOrd="3" destOrd="0" parTransId="{B09AAC78-85AD-41CD-9558-5821351561E7}" sibTransId="{BA3683C0-5637-4178-81CB-FC99918091DD}"/>
    <dgm:cxn modelId="{C0AE676B-0586-4AC3-8212-2BF49CE4D59C}" srcId="{53AF4CA6-1865-437B-8D7B-F6FEC6DCE713}" destId="{2E493DBB-4696-46E6-B680-7E905CDADFB9}" srcOrd="1" destOrd="0" parTransId="{C0903762-391D-4AD7-8CC1-EB320BFB906D}" sibTransId="{AAAA51C2-CA87-44B1-BDE8-7E5B4BC93CB5}"/>
    <dgm:cxn modelId="{A489DB32-A64F-44B7-B8E1-AD90A07FF5EC}" type="presOf" srcId="{38DF296A-56E8-4B62-9215-F8099B8E2F0C}" destId="{F84F288E-D789-44A4-A5D2-707DAF4B7B39}" srcOrd="0" destOrd="0" presId="urn:microsoft.com/office/officeart/2005/8/layout/list1"/>
    <dgm:cxn modelId="{5F3365FB-875A-4CF3-A9B7-62B2ADB55DFF}" type="presOf" srcId="{5CB3BC48-8ED7-4D42-BC95-DB682646822C}" destId="{4AF3CDF8-6C7E-4FF1-8443-2590593B8ECD}" srcOrd="0" destOrd="4" presId="urn:microsoft.com/office/officeart/2005/8/layout/list1"/>
    <dgm:cxn modelId="{1A0C407E-CD58-4F21-87F9-6CE3481092E6}" type="presOf" srcId="{CE9EF350-045C-4FBE-AB26-80A7B8F2044B}" destId="{4AF3CDF8-6C7E-4FF1-8443-2590593B8ECD}" srcOrd="0" destOrd="6" presId="urn:microsoft.com/office/officeart/2005/8/layout/list1"/>
    <dgm:cxn modelId="{06C7098F-0809-4EE9-81F8-EA6C32C9E92D}" type="presOf" srcId="{325C7149-6D68-4469-B864-F4A2186A7B11}" destId="{FA186350-4B55-4711-AD74-82C9D99F3FF9}" srcOrd="0" destOrd="3" presId="urn:microsoft.com/office/officeart/2005/8/layout/list1"/>
    <dgm:cxn modelId="{88632C42-2565-458D-A652-877BB1CA81A9}" type="presOf" srcId="{39499749-3FF5-4D61-984F-10897D34B07D}" destId="{4AF3CDF8-6C7E-4FF1-8443-2590593B8ECD}" srcOrd="0" destOrd="0" presId="urn:microsoft.com/office/officeart/2005/8/layout/list1"/>
    <dgm:cxn modelId="{63DFAA02-4753-4580-A557-F510BB684A0B}" type="presOf" srcId="{38DF296A-56E8-4B62-9215-F8099B8E2F0C}" destId="{CA228CEC-1A51-4B1B-B2BE-FF7D5281F250}" srcOrd="1" destOrd="0" presId="urn:microsoft.com/office/officeart/2005/8/layout/list1"/>
    <dgm:cxn modelId="{461B27A4-AFE5-4433-A6B3-C00397C2EB01}" type="presOf" srcId="{D0ADD47D-8FCA-40ED-94D9-50BA9CD29499}" destId="{6DDD62D6-68AA-4333-AFE8-407B6F514B7C}" srcOrd="0" destOrd="0" presId="urn:microsoft.com/office/officeart/2005/8/layout/list1"/>
    <dgm:cxn modelId="{BA687322-029D-4605-B3A4-260C429ECF21}" type="presOf" srcId="{BA734E9B-6E39-427A-AED9-1BF8AC936E94}" destId="{4AF3CDF8-6C7E-4FF1-8443-2590593B8ECD}" srcOrd="0" destOrd="7" presId="urn:microsoft.com/office/officeart/2005/8/layout/list1"/>
    <dgm:cxn modelId="{7275B3DE-57D2-43A5-B0C0-5B6677545851}" type="presOf" srcId="{DCC8BA43-14D5-403F-B14C-1480182D31C4}" destId="{4AF3CDF8-6C7E-4FF1-8443-2590593B8ECD}" srcOrd="0" destOrd="2" presId="urn:microsoft.com/office/officeart/2005/8/layout/list1"/>
    <dgm:cxn modelId="{F21CDE8C-8EE3-4426-A4A0-B59C700BEB88}" type="presOf" srcId="{52F06C4D-D321-487A-AAB3-C845F21EEA99}" destId="{4AF3CDF8-6C7E-4FF1-8443-2590593B8ECD}" srcOrd="0" destOrd="5" presId="urn:microsoft.com/office/officeart/2005/8/layout/list1"/>
    <dgm:cxn modelId="{2495B9D8-9A02-4C75-96A9-41CF32CEE2F4}" type="presOf" srcId="{53AF4CA6-1865-437B-8D7B-F6FEC6DCE713}" destId="{F13F73BD-34FE-4044-81EC-E33F63028EF9}" srcOrd="0" destOrd="0" presId="urn:microsoft.com/office/officeart/2005/8/layout/list1"/>
    <dgm:cxn modelId="{64B183FB-C351-4BF5-A04E-4E873BAAEE07}" srcId="{38DF296A-56E8-4B62-9215-F8099B8E2F0C}" destId="{521A91D5-02FF-42EA-8778-6CC9AC9912BB}" srcOrd="1" destOrd="0" parTransId="{D4AB096D-CE84-4CA4-AA5D-B9A61C4BEA7E}" sibTransId="{E6FBF91E-1C51-4FB4-A0B9-6CEA37302651}"/>
    <dgm:cxn modelId="{ACBA9765-9100-4A09-8CE2-6AED2DB2F393}" type="presOf" srcId="{521A91D5-02FF-42EA-8778-6CC9AC9912BB}" destId="{FA186350-4B55-4711-AD74-82C9D99F3FF9}" srcOrd="0" destOrd="1" presId="urn:microsoft.com/office/officeart/2005/8/layout/list1"/>
    <dgm:cxn modelId="{451D67C4-88FA-45A4-832E-6E475937705D}" type="presOf" srcId="{06617663-1B80-4B49-AA51-D47BDFFCA312}" destId="{4AF3CDF8-6C7E-4FF1-8443-2590593B8ECD}" srcOrd="0" destOrd="3" presId="urn:microsoft.com/office/officeart/2005/8/layout/list1"/>
    <dgm:cxn modelId="{27C0C5B7-8A22-4EAE-80D2-B625FD470A40}" srcId="{53AF4CA6-1865-437B-8D7B-F6FEC6DCE713}" destId="{DCC8BA43-14D5-403F-B14C-1480182D31C4}" srcOrd="2" destOrd="0" parTransId="{B0A4058E-354A-4A66-9BCF-A0704EEB4257}" sibTransId="{540D8B9B-DA31-4AB4-858C-2C2B16149AC0}"/>
    <dgm:cxn modelId="{D0907540-033C-4E16-8BD1-6DBA6C675D7D}" type="presOf" srcId="{53AF4CA6-1865-437B-8D7B-F6FEC6DCE713}" destId="{9D7BEC1C-4FAE-430D-9E7B-C0517972B288}" srcOrd="1" destOrd="0" presId="urn:microsoft.com/office/officeart/2005/8/layout/list1"/>
    <dgm:cxn modelId="{C8D67A22-0D51-4DB8-9F2C-DACAACDE21B8}" srcId="{53AF4CA6-1865-437B-8D7B-F6FEC6DCE713}" destId="{5CB3BC48-8ED7-4D42-BC95-DB682646822C}" srcOrd="4" destOrd="0" parTransId="{AD42B3C1-A96B-4A52-9890-489612AECEE3}" sibTransId="{432B4011-184C-4022-A25F-F39A328C54A5}"/>
    <dgm:cxn modelId="{8A4D8FD6-6B48-4509-92DD-7724F04A49FE}" srcId="{38DF296A-56E8-4B62-9215-F8099B8E2F0C}" destId="{325C7149-6D68-4469-B864-F4A2186A7B11}" srcOrd="3" destOrd="0" parTransId="{D4C86BE3-B6D1-4C72-A72D-07400C6B8C4B}" sibTransId="{768ECBBB-908F-449C-A9FF-92BFF2FCF514}"/>
    <dgm:cxn modelId="{7004E5D4-12B3-4F65-8889-C57FFF8F0D00}" type="presOf" srcId="{DA368501-811F-4155-B55B-676B051304C7}" destId="{FA186350-4B55-4711-AD74-82C9D99F3FF9}" srcOrd="0" destOrd="0" presId="urn:microsoft.com/office/officeart/2005/8/layout/list1"/>
    <dgm:cxn modelId="{7B560075-AE0B-4AE1-955E-A6B7C3BE0783}" srcId="{38DF296A-56E8-4B62-9215-F8099B8E2F0C}" destId="{C9363CC9-80B6-4CDF-970E-A849EED90CD5}" srcOrd="2" destOrd="0" parTransId="{55EAA3C7-00E1-4320-866B-8C57C3C9747F}" sibTransId="{8E57B1A8-15A2-4FB3-8109-AF2AB703D38D}"/>
    <dgm:cxn modelId="{A5A32C3E-590E-41FD-B315-AE527B02F0C4}" srcId="{53AF4CA6-1865-437B-8D7B-F6FEC6DCE713}" destId="{CE9EF350-045C-4FBE-AB26-80A7B8F2044B}" srcOrd="6" destOrd="0" parTransId="{DCD873F9-472E-4770-95A8-8E45C63A18E2}" sibTransId="{F901531A-4186-48B3-8FA4-28039B299D4C}"/>
    <dgm:cxn modelId="{DF2D257E-D3CA-4358-834C-DD34A720AD35}" srcId="{38DF296A-56E8-4B62-9215-F8099B8E2F0C}" destId="{DA368501-811F-4155-B55B-676B051304C7}" srcOrd="0" destOrd="0" parTransId="{FF4D6F94-5063-4882-B297-C01FB36D5F7F}" sibTransId="{06851182-9146-426A-B11D-0CAD492BC408}"/>
    <dgm:cxn modelId="{333FF14C-031E-46F6-9161-3DDA835DEE7C}" srcId="{D0ADD47D-8FCA-40ED-94D9-50BA9CD29499}" destId="{53AF4CA6-1865-437B-8D7B-F6FEC6DCE713}" srcOrd="1" destOrd="0" parTransId="{5A8BDA57-D571-40B5-928B-643E2238DAC4}" sibTransId="{127B4B8A-43D5-4CCA-9F3C-306872E50B7A}"/>
    <dgm:cxn modelId="{43990B48-B268-498B-961E-40B3D0156CB1}" type="presOf" srcId="{C9363CC9-80B6-4CDF-970E-A849EED90CD5}" destId="{FA186350-4B55-4711-AD74-82C9D99F3FF9}" srcOrd="0" destOrd="2" presId="urn:microsoft.com/office/officeart/2005/8/layout/list1"/>
    <dgm:cxn modelId="{6E0D9BBF-5DFE-4F3A-A398-73044AEE62FF}" srcId="{53AF4CA6-1865-437B-8D7B-F6FEC6DCE713}" destId="{52F06C4D-D321-487A-AAB3-C845F21EEA99}" srcOrd="5" destOrd="0" parTransId="{03806789-DEE0-48D5-9EF6-8B4B6D046965}" sibTransId="{3B09C8E5-3EB2-4780-8028-981622EBCEA3}"/>
    <dgm:cxn modelId="{33DEA91C-4159-4C82-BE2C-25913F85864A}" type="presParOf" srcId="{6DDD62D6-68AA-4333-AFE8-407B6F514B7C}" destId="{E947B77D-0B76-42F9-8F01-9EC6DFC4061B}" srcOrd="0" destOrd="0" presId="urn:microsoft.com/office/officeart/2005/8/layout/list1"/>
    <dgm:cxn modelId="{DD275E5B-F308-43D8-BDF8-721414354312}" type="presParOf" srcId="{E947B77D-0B76-42F9-8F01-9EC6DFC4061B}" destId="{F84F288E-D789-44A4-A5D2-707DAF4B7B39}" srcOrd="0" destOrd="0" presId="urn:microsoft.com/office/officeart/2005/8/layout/list1"/>
    <dgm:cxn modelId="{3BAD4F3E-0850-464E-91F3-05E70162D90B}" type="presParOf" srcId="{E947B77D-0B76-42F9-8F01-9EC6DFC4061B}" destId="{CA228CEC-1A51-4B1B-B2BE-FF7D5281F250}" srcOrd="1" destOrd="0" presId="urn:microsoft.com/office/officeart/2005/8/layout/list1"/>
    <dgm:cxn modelId="{5E20B24F-D85B-4D45-B413-AFE0ED07A719}" type="presParOf" srcId="{6DDD62D6-68AA-4333-AFE8-407B6F514B7C}" destId="{080CE55B-0F74-4EFF-A617-6816293C66E2}" srcOrd="1" destOrd="0" presId="urn:microsoft.com/office/officeart/2005/8/layout/list1"/>
    <dgm:cxn modelId="{2D571175-21CB-41D5-A861-84E1E4D2DB79}" type="presParOf" srcId="{6DDD62D6-68AA-4333-AFE8-407B6F514B7C}" destId="{FA186350-4B55-4711-AD74-82C9D99F3FF9}" srcOrd="2" destOrd="0" presId="urn:microsoft.com/office/officeart/2005/8/layout/list1"/>
    <dgm:cxn modelId="{F8E14E9C-00A8-4BCC-BD97-3947A775A8DF}" type="presParOf" srcId="{6DDD62D6-68AA-4333-AFE8-407B6F514B7C}" destId="{C7457C63-E47D-4C54-B2D3-DD52774638EA}" srcOrd="3" destOrd="0" presId="urn:microsoft.com/office/officeart/2005/8/layout/list1"/>
    <dgm:cxn modelId="{DAE5A8B9-F172-43D4-AD89-41116307D8F7}" type="presParOf" srcId="{6DDD62D6-68AA-4333-AFE8-407B6F514B7C}" destId="{995C6C31-3741-4288-9A5B-DA84FD370048}" srcOrd="4" destOrd="0" presId="urn:microsoft.com/office/officeart/2005/8/layout/list1"/>
    <dgm:cxn modelId="{C3701A66-CF65-4FDE-96EF-28D512958201}" type="presParOf" srcId="{995C6C31-3741-4288-9A5B-DA84FD370048}" destId="{F13F73BD-34FE-4044-81EC-E33F63028EF9}" srcOrd="0" destOrd="0" presId="urn:microsoft.com/office/officeart/2005/8/layout/list1"/>
    <dgm:cxn modelId="{5D4D1407-A69D-4F40-9C2E-797C5AE865E3}" type="presParOf" srcId="{995C6C31-3741-4288-9A5B-DA84FD370048}" destId="{9D7BEC1C-4FAE-430D-9E7B-C0517972B288}" srcOrd="1" destOrd="0" presId="urn:microsoft.com/office/officeart/2005/8/layout/list1"/>
    <dgm:cxn modelId="{8F84AF71-8199-4205-8C34-4123DC4A954D}" type="presParOf" srcId="{6DDD62D6-68AA-4333-AFE8-407B6F514B7C}" destId="{A15B81F7-CC41-4422-9CBA-CDC246B4A688}" srcOrd="5" destOrd="0" presId="urn:microsoft.com/office/officeart/2005/8/layout/list1"/>
    <dgm:cxn modelId="{C8446331-FA07-45C8-BA76-6B359EE429CF}" type="presParOf" srcId="{6DDD62D6-68AA-4333-AFE8-407B6F514B7C}" destId="{4AF3CDF8-6C7E-4FF1-8443-2590593B8EC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6FFE6D-DC69-4A46-81C5-4D7558AABDCE}" type="doc">
      <dgm:prSet loTypeId="urn:microsoft.com/office/officeart/2008/layout/LinedList" loCatId="list" qsTypeId="urn:microsoft.com/office/officeart/2005/8/quickstyle/simple5" qsCatId="simple" csTypeId="urn:microsoft.com/office/officeart/2005/8/colors/accent6_1" csCatId="accent6" phldr="1"/>
      <dgm:spPr/>
      <dgm:t>
        <a:bodyPr/>
        <a:lstStyle/>
        <a:p>
          <a:endParaRPr lang="en-US"/>
        </a:p>
      </dgm:t>
    </dgm:pt>
    <dgm:pt modelId="{957CF5AC-1843-4D83-8C92-CC377936BAF7}">
      <dgm:prSet/>
      <dgm:spPr/>
      <dgm:t>
        <a:bodyPr/>
        <a:lstStyle/>
        <a:p>
          <a:pPr algn="just"/>
          <a:r>
            <a:rPr lang="en-GB" dirty="0"/>
            <a:t>The estimated cost of applying these 12 measures across England with an implementation rate of 95% would be £450m/</a:t>
          </a:r>
          <a:r>
            <a:rPr lang="en-GB" dirty="0" err="1"/>
            <a:t>yr</a:t>
          </a:r>
          <a:r>
            <a:rPr lang="en-GB" dirty="0"/>
            <a:t> (£52/ha)</a:t>
          </a:r>
          <a:endParaRPr lang="en-US" dirty="0"/>
        </a:p>
      </dgm:t>
    </dgm:pt>
    <dgm:pt modelId="{932EB79F-DA7E-4A4D-B156-F615AF79D3F6}" type="parTrans" cxnId="{CCEC7AB0-A476-4072-8343-C68DB6713751}">
      <dgm:prSet/>
      <dgm:spPr/>
      <dgm:t>
        <a:bodyPr/>
        <a:lstStyle/>
        <a:p>
          <a:endParaRPr lang="en-US"/>
        </a:p>
      </dgm:t>
    </dgm:pt>
    <dgm:pt modelId="{CDC68D51-12BA-4865-B48B-3EC890492813}" type="sibTrans" cxnId="{CCEC7AB0-A476-4072-8343-C68DB6713751}">
      <dgm:prSet/>
      <dgm:spPr/>
      <dgm:t>
        <a:bodyPr/>
        <a:lstStyle/>
        <a:p>
          <a:endParaRPr lang="en-US"/>
        </a:p>
      </dgm:t>
    </dgm:pt>
    <dgm:pt modelId="{05FE0FAD-1B60-42CA-9C91-899CFA08CD0E}">
      <dgm:prSet/>
      <dgm:spPr/>
      <dgm:t>
        <a:bodyPr/>
        <a:lstStyle/>
        <a:p>
          <a:pPr algn="just"/>
          <a:r>
            <a:rPr lang="en-GB" dirty="0"/>
            <a:t>These results fed into a broader consultation exercise which led to the introduction of the New Farming Rules for Water in England on 2/4/2019</a:t>
          </a:r>
          <a:endParaRPr lang="en-US" dirty="0"/>
        </a:p>
      </dgm:t>
    </dgm:pt>
    <dgm:pt modelId="{31DF421C-5D16-4917-A000-4A917043A397}" type="parTrans" cxnId="{A0248EAA-FFDF-4B48-8516-13B77A48FD6F}">
      <dgm:prSet/>
      <dgm:spPr/>
      <dgm:t>
        <a:bodyPr/>
        <a:lstStyle/>
        <a:p>
          <a:endParaRPr lang="en-US"/>
        </a:p>
      </dgm:t>
    </dgm:pt>
    <dgm:pt modelId="{D2D2C383-5989-4F30-80D7-EA9386F10F07}" type="sibTrans" cxnId="{A0248EAA-FFDF-4B48-8516-13B77A48FD6F}">
      <dgm:prSet/>
      <dgm:spPr/>
      <dgm:t>
        <a:bodyPr/>
        <a:lstStyle/>
        <a:p>
          <a:endParaRPr lang="en-US"/>
        </a:p>
      </dgm:t>
    </dgm:pt>
    <dgm:pt modelId="{8B521418-9529-4E4A-88DB-746B498E17D9}" type="pres">
      <dgm:prSet presAssocID="{9E6FFE6D-DC69-4A46-81C5-4D7558AABDCE}" presName="vert0" presStyleCnt="0">
        <dgm:presLayoutVars>
          <dgm:dir/>
          <dgm:animOne val="branch"/>
          <dgm:animLvl val="lvl"/>
        </dgm:presLayoutVars>
      </dgm:prSet>
      <dgm:spPr/>
      <dgm:t>
        <a:bodyPr/>
        <a:lstStyle/>
        <a:p>
          <a:endParaRPr lang="en-GB"/>
        </a:p>
      </dgm:t>
    </dgm:pt>
    <dgm:pt modelId="{A4483121-26F2-4DD0-B75A-B2E8113564FF}" type="pres">
      <dgm:prSet presAssocID="{957CF5AC-1843-4D83-8C92-CC377936BAF7}" presName="thickLine" presStyleLbl="alignNode1" presStyleIdx="0" presStyleCnt="2"/>
      <dgm:spPr/>
    </dgm:pt>
    <dgm:pt modelId="{00B61B1D-6823-486E-8251-313290E26701}" type="pres">
      <dgm:prSet presAssocID="{957CF5AC-1843-4D83-8C92-CC377936BAF7}" presName="horz1" presStyleCnt="0"/>
      <dgm:spPr/>
    </dgm:pt>
    <dgm:pt modelId="{085F8CE9-8BA3-4A06-9EC6-98EA4E763089}" type="pres">
      <dgm:prSet presAssocID="{957CF5AC-1843-4D83-8C92-CC377936BAF7}" presName="tx1" presStyleLbl="revTx" presStyleIdx="0" presStyleCnt="2"/>
      <dgm:spPr/>
      <dgm:t>
        <a:bodyPr/>
        <a:lstStyle/>
        <a:p>
          <a:endParaRPr lang="en-GB"/>
        </a:p>
      </dgm:t>
    </dgm:pt>
    <dgm:pt modelId="{A9D111A3-AAAA-43BA-84ED-B01CF4CC8744}" type="pres">
      <dgm:prSet presAssocID="{957CF5AC-1843-4D83-8C92-CC377936BAF7}" presName="vert1" presStyleCnt="0"/>
      <dgm:spPr/>
    </dgm:pt>
    <dgm:pt modelId="{CD1BDFFB-E76C-4274-A3F3-003CB787F3C8}" type="pres">
      <dgm:prSet presAssocID="{05FE0FAD-1B60-42CA-9C91-899CFA08CD0E}" presName="thickLine" presStyleLbl="alignNode1" presStyleIdx="1" presStyleCnt="2"/>
      <dgm:spPr/>
    </dgm:pt>
    <dgm:pt modelId="{426270D3-3D0E-43AC-9D5F-F66D0A694ED6}" type="pres">
      <dgm:prSet presAssocID="{05FE0FAD-1B60-42CA-9C91-899CFA08CD0E}" presName="horz1" presStyleCnt="0"/>
      <dgm:spPr/>
    </dgm:pt>
    <dgm:pt modelId="{E7E0933C-0D58-4610-BFDC-E0F079AA7F9A}" type="pres">
      <dgm:prSet presAssocID="{05FE0FAD-1B60-42CA-9C91-899CFA08CD0E}" presName="tx1" presStyleLbl="revTx" presStyleIdx="1" presStyleCnt="2"/>
      <dgm:spPr/>
      <dgm:t>
        <a:bodyPr/>
        <a:lstStyle/>
        <a:p>
          <a:endParaRPr lang="en-GB"/>
        </a:p>
      </dgm:t>
    </dgm:pt>
    <dgm:pt modelId="{EE39C0E8-4D3D-4A78-91F5-62BD28C79ECB}" type="pres">
      <dgm:prSet presAssocID="{05FE0FAD-1B60-42CA-9C91-899CFA08CD0E}" presName="vert1" presStyleCnt="0"/>
      <dgm:spPr/>
    </dgm:pt>
  </dgm:ptLst>
  <dgm:cxnLst>
    <dgm:cxn modelId="{DD7D968D-017E-45ED-8D0D-1B99F35214AF}" type="presOf" srcId="{957CF5AC-1843-4D83-8C92-CC377936BAF7}" destId="{085F8CE9-8BA3-4A06-9EC6-98EA4E763089}" srcOrd="0" destOrd="0" presId="urn:microsoft.com/office/officeart/2008/layout/LinedList"/>
    <dgm:cxn modelId="{CCEC7AB0-A476-4072-8343-C68DB6713751}" srcId="{9E6FFE6D-DC69-4A46-81C5-4D7558AABDCE}" destId="{957CF5AC-1843-4D83-8C92-CC377936BAF7}" srcOrd="0" destOrd="0" parTransId="{932EB79F-DA7E-4A4D-B156-F615AF79D3F6}" sibTransId="{CDC68D51-12BA-4865-B48B-3EC890492813}"/>
    <dgm:cxn modelId="{A0248EAA-FFDF-4B48-8516-13B77A48FD6F}" srcId="{9E6FFE6D-DC69-4A46-81C5-4D7558AABDCE}" destId="{05FE0FAD-1B60-42CA-9C91-899CFA08CD0E}" srcOrd="1" destOrd="0" parTransId="{31DF421C-5D16-4917-A000-4A917043A397}" sibTransId="{D2D2C383-5989-4F30-80D7-EA9386F10F07}"/>
    <dgm:cxn modelId="{532576AF-54C3-4217-8902-60E393D65597}" type="presOf" srcId="{9E6FFE6D-DC69-4A46-81C5-4D7558AABDCE}" destId="{8B521418-9529-4E4A-88DB-746B498E17D9}" srcOrd="0" destOrd="0" presId="urn:microsoft.com/office/officeart/2008/layout/LinedList"/>
    <dgm:cxn modelId="{E0E7E2B5-42B0-4944-A2BD-FA86A5D404CD}" type="presOf" srcId="{05FE0FAD-1B60-42CA-9C91-899CFA08CD0E}" destId="{E7E0933C-0D58-4610-BFDC-E0F079AA7F9A}" srcOrd="0" destOrd="0" presId="urn:microsoft.com/office/officeart/2008/layout/LinedList"/>
    <dgm:cxn modelId="{DD57134E-DD0B-4398-B216-A317FC9F40B1}" type="presParOf" srcId="{8B521418-9529-4E4A-88DB-746B498E17D9}" destId="{A4483121-26F2-4DD0-B75A-B2E8113564FF}" srcOrd="0" destOrd="0" presId="urn:microsoft.com/office/officeart/2008/layout/LinedList"/>
    <dgm:cxn modelId="{DA1A81AC-6CF1-4DFA-9609-7350ADCD271E}" type="presParOf" srcId="{8B521418-9529-4E4A-88DB-746B498E17D9}" destId="{00B61B1D-6823-486E-8251-313290E26701}" srcOrd="1" destOrd="0" presId="urn:microsoft.com/office/officeart/2008/layout/LinedList"/>
    <dgm:cxn modelId="{CAEB14DC-F356-43B6-897F-EA7CDE5125B4}" type="presParOf" srcId="{00B61B1D-6823-486E-8251-313290E26701}" destId="{085F8CE9-8BA3-4A06-9EC6-98EA4E763089}" srcOrd="0" destOrd="0" presId="urn:microsoft.com/office/officeart/2008/layout/LinedList"/>
    <dgm:cxn modelId="{6C4CECEC-8AFA-4B72-A31E-9291479D9824}" type="presParOf" srcId="{00B61B1D-6823-486E-8251-313290E26701}" destId="{A9D111A3-AAAA-43BA-84ED-B01CF4CC8744}" srcOrd="1" destOrd="0" presId="urn:microsoft.com/office/officeart/2008/layout/LinedList"/>
    <dgm:cxn modelId="{72FBE63F-7765-4DE6-98D0-3240294BA9E7}" type="presParOf" srcId="{8B521418-9529-4E4A-88DB-746B498E17D9}" destId="{CD1BDFFB-E76C-4274-A3F3-003CB787F3C8}" srcOrd="2" destOrd="0" presId="urn:microsoft.com/office/officeart/2008/layout/LinedList"/>
    <dgm:cxn modelId="{FEA530D7-2A70-48C2-A819-068168F4C680}" type="presParOf" srcId="{8B521418-9529-4E4A-88DB-746B498E17D9}" destId="{426270D3-3D0E-43AC-9D5F-F66D0A694ED6}" srcOrd="3" destOrd="0" presId="urn:microsoft.com/office/officeart/2008/layout/LinedList"/>
    <dgm:cxn modelId="{7DBFBD80-5C9E-4D99-82B6-C6424BB39347}" type="presParOf" srcId="{426270D3-3D0E-43AC-9D5F-F66D0A694ED6}" destId="{E7E0933C-0D58-4610-BFDC-E0F079AA7F9A}" srcOrd="0" destOrd="0" presId="urn:microsoft.com/office/officeart/2008/layout/LinedList"/>
    <dgm:cxn modelId="{4983FE0B-0EF8-41F7-934D-905A5019C835}" type="presParOf" srcId="{426270D3-3D0E-43AC-9D5F-F66D0A694ED6}" destId="{EE39C0E8-4D3D-4A78-91F5-62BD28C79EC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F7F699-4778-4063-BA92-2981317C1006}"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00D99D6-8953-4520-81E0-693BACB8B09D}">
      <dgm:prSet/>
      <dgm:spPr/>
      <dgm:t>
        <a:bodyPr/>
        <a:lstStyle/>
        <a:p>
          <a:r>
            <a:rPr lang="en-GB"/>
            <a:t>Water policy focuses on gathering evidence for cost-effective mitigation measures</a:t>
          </a:r>
          <a:endParaRPr lang="en-US"/>
        </a:p>
      </dgm:t>
    </dgm:pt>
    <dgm:pt modelId="{E7E4B5E0-8F5C-494D-BD54-CEC88B174474}" type="parTrans" cxnId="{592A651D-77F5-40E2-9CB1-CF92C81D3CA8}">
      <dgm:prSet/>
      <dgm:spPr/>
      <dgm:t>
        <a:bodyPr/>
        <a:lstStyle/>
        <a:p>
          <a:endParaRPr lang="en-US"/>
        </a:p>
      </dgm:t>
    </dgm:pt>
    <dgm:pt modelId="{A1A2329C-7294-429C-BBFC-5E938221A7EC}" type="sibTrans" cxnId="{592A651D-77F5-40E2-9CB1-CF92C81D3CA8}">
      <dgm:prSet/>
      <dgm:spPr/>
      <dgm:t>
        <a:bodyPr/>
        <a:lstStyle/>
        <a:p>
          <a:endParaRPr lang="en-US"/>
        </a:p>
      </dgm:t>
    </dgm:pt>
    <dgm:pt modelId="{5D6EBEBC-45CF-4769-97EF-07C39DFF52C3}">
      <dgm:prSet/>
      <dgm:spPr/>
      <dgm:t>
        <a:bodyPr/>
        <a:lstStyle/>
        <a:p>
          <a:r>
            <a:rPr lang="en-GB"/>
            <a:t>DTC can deliver this at a catchment scale, although it will take decades to confirm impacts from targeted on-farm mitigation measures using monitoring data</a:t>
          </a:r>
          <a:endParaRPr lang="en-US"/>
        </a:p>
      </dgm:t>
    </dgm:pt>
    <dgm:pt modelId="{26DD3D73-6099-4EF6-A824-9ED1C8597F19}" type="parTrans" cxnId="{F7B7DE90-B1C1-485A-A7E9-9973A9F489FE}">
      <dgm:prSet/>
      <dgm:spPr/>
      <dgm:t>
        <a:bodyPr/>
        <a:lstStyle/>
        <a:p>
          <a:endParaRPr lang="en-US"/>
        </a:p>
      </dgm:t>
    </dgm:pt>
    <dgm:pt modelId="{12E8EC6A-13F4-480F-B87A-9E3F818770D5}" type="sibTrans" cxnId="{F7B7DE90-B1C1-485A-A7E9-9973A9F489FE}">
      <dgm:prSet/>
      <dgm:spPr/>
      <dgm:t>
        <a:bodyPr/>
        <a:lstStyle/>
        <a:p>
          <a:endParaRPr lang="en-US"/>
        </a:p>
      </dgm:t>
    </dgm:pt>
    <dgm:pt modelId="{8BF4F29A-DAC2-4377-8EB4-7048FBD0CD56}">
      <dgm:prSet/>
      <dgm:spPr/>
      <dgm:t>
        <a:bodyPr/>
        <a:lstStyle/>
        <a:p>
          <a:r>
            <a:rPr lang="en-GB"/>
            <a:t>However, modelling techniques using research data from projects such as DTC can inform policy in the short-term about the technically feasible costs and effectiveness of pollution control measures</a:t>
          </a:r>
          <a:endParaRPr lang="en-US"/>
        </a:p>
      </dgm:t>
    </dgm:pt>
    <dgm:pt modelId="{5ABDDB8B-3A4F-4EA2-AC7D-BD41E4727958}" type="parTrans" cxnId="{CA59FF9F-9D2A-4E1C-80AB-3DC23A6D662B}">
      <dgm:prSet/>
      <dgm:spPr/>
      <dgm:t>
        <a:bodyPr/>
        <a:lstStyle/>
        <a:p>
          <a:endParaRPr lang="en-US"/>
        </a:p>
      </dgm:t>
    </dgm:pt>
    <dgm:pt modelId="{80927B66-DA3F-464C-A21C-F9767A2EA3BE}" type="sibTrans" cxnId="{CA59FF9F-9D2A-4E1C-80AB-3DC23A6D662B}">
      <dgm:prSet/>
      <dgm:spPr/>
      <dgm:t>
        <a:bodyPr/>
        <a:lstStyle/>
        <a:p>
          <a:endParaRPr lang="en-US"/>
        </a:p>
      </dgm:t>
    </dgm:pt>
    <dgm:pt modelId="{9B659D96-E34F-4106-9BF0-C967FA6A51A8}" type="pres">
      <dgm:prSet presAssocID="{84F7F699-4778-4063-BA92-2981317C1006}" presName="linear" presStyleCnt="0">
        <dgm:presLayoutVars>
          <dgm:animLvl val="lvl"/>
          <dgm:resizeHandles val="exact"/>
        </dgm:presLayoutVars>
      </dgm:prSet>
      <dgm:spPr/>
      <dgm:t>
        <a:bodyPr/>
        <a:lstStyle/>
        <a:p>
          <a:endParaRPr lang="en-GB"/>
        </a:p>
      </dgm:t>
    </dgm:pt>
    <dgm:pt modelId="{6C051A19-46BF-460F-8980-645C551629A0}" type="pres">
      <dgm:prSet presAssocID="{D00D99D6-8953-4520-81E0-693BACB8B09D}" presName="parentText" presStyleLbl="node1" presStyleIdx="0" presStyleCnt="3">
        <dgm:presLayoutVars>
          <dgm:chMax val="0"/>
          <dgm:bulletEnabled val="1"/>
        </dgm:presLayoutVars>
      </dgm:prSet>
      <dgm:spPr/>
      <dgm:t>
        <a:bodyPr/>
        <a:lstStyle/>
        <a:p>
          <a:endParaRPr lang="en-GB"/>
        </a:p>
      </dgm:t>
    </dgm:pt>
    <dgm:pt modelId="{394A07EE-A885-485D-832E-DBED6DF81056}" type="pres">
      <dgm:prSet presAssocID="{A1A2329C-7294-429C-BBFC-5E938221A7EC}" presName="spacer" presStyleCnt="0"/>
      <dgm:spPr/>
    </dgm:pt>
    <dgm:pt modelId="{79C33476-8727-4580-BF1F-F9E7BFD355B0}" type="pres">
      <dgm:prSet presAssocID="{5D6EBEBC-45CF-4769-97EF-07C39DFF52C3}" presName="parentText" presStyleLbl="node1" presStyleIdx="1" presStyleCnt="3">
        <dgm:presLayoutVars>
          <dgm:chMax val="0"/>
          <dgm:bulletEnabled val="1"/>
        </dgm:presLayoutVars>
      </dgm:prSet>
      <dgm:spPr/>
      <dgm:t>
        <a:bodyPr/>
        <a:lstStyle/>
        <a:p>
          <a:endParaRPr lang="en-GB"/>
        </a:p>
      </dgm:t>
    </dgm:pt>
    <dgm:pt modelId="{8DC2A8AC-068D-4AFD-A4E8-724CB02B74EC}" type="pres">
      <dgm:prSet presAssocID="{12E8EC6A-13F4-480F-B87A-9E3F818770D5}" presName="spacer" presStyleCnt="0"/>
      <dgm:spPr/>
    </dgm:pt>
    <dgm:pt modelId="{277A6D9B-BCEF-43BA-A373-2CB5BFCC8B4A}" type="pres">
      <dgm:prSet presAssocID="{8BF4F29A-DAC2-4377-8EB4-7048FBD0CD56}" presName="parentText" presStyleLbl="node1" presStyleIdx="2" presStyleCnt="3">
        <dgm:presLayoutVars>
          <dgm:chMax val="0"/>
          <dgm:bulletEnabled val="1"/>
        </dgm:presLayoutVars>
      </dgm:prSet>
      <dgm:spPr/>
      <dgm:t>
        <a:bodyPr/>
        <a:lstStyle/>
        <a:p>
          <a:endParaRPr lang="en-GB"/>
        </a:p>
      </dgm:t>
    </dgm:pt>
  </dgm:ptLst>
  <dgm:cxnLst>
    <dgm:cxn modelId="{628CF3C0-835F-4C37-B02E-AC8B91FBB6FF}" type="presOf" srcId="{84F7F699-4778-4063-BA92-2981317C1006}" destId="{9B659D96-E34F-4106-9BF0-C967FA6A51A8}" srcOrd="0" destOrd="0" presId="urn:microsoft.com/office/officeart/2005/8/layout/vList2"/>
    <dgm:cxn modelId="{C4425053-1070-4E62-8C59-30E7D077CF30}" type="presOf" srcId="{5D6EBEBC-45CF-4769-97EF-07C39DFF52C3}" destId="{79C33476-8727-4580-BF1F-F9E7BFD355B0}" srcOrd="0" destOrd="0" presId="urn:microsoft.com/office/officeart/2005/8/layout/vList2"/>
    <dgm:cxn modelId="{592A651D-77F5-40E2-9CB1-CF92C81D3CA8}" srcId="{84F7F699-4778-4063-BA92-2981317C1006}" destId="{D00D99D6-8953-4520-81E0-693BACB8B09D}" srcOrd="0" destOrd="0" parTransId="{E7E4B5E0-8F5C-494D-BD54-CEC88B174474}" sibTransId="{A1A2329C-7294-429C-BBFC-5E938221A7EC}"/>
    <dgm:cxn modelId="{CA59FF9F-9D2A-4E1C-80AB-3DC23A6D662B}" srcId="{84F7F699-4778-4063-BA92-2981317C1006}" destId="{8BF4F29A-DAC2-4377-8EB4-7048FBD0CD56}" srcOrd="2" destOrd="0" parTransId="{5ABDDB8B-3A4F-4EA2-AC7D-BD41E4727958}" sibTransId="{80927B66-DA3F-464C-A21C-F9767A2EA3BE}"/>
    <dgm:cxn modelId="{6510BDA9-7AF5-4DE0-AF59-377E5F9E0D02}" type="presOf" srcId="{8BF4F29A-DAC2-4377-8EB4-7048FBD0CD56}" destId="{277A6D9B-BCEF-43BA-A373-2CB5BFCC8B4A}" srcOrd="0" destOrd="0" presId="urn:microsoft.com/office/officeart/2005/8/layout/vList2"/>
    <dgm:cxn modelId="{3B8B8060-0070-432C-8D22-B0D8E85B64AE}" type="presOf" srcId="{D00D99D6-8953-4520-81E0-693BACB8B09D}" destId="{6C051A19-46BF-460F-8980-645C551629A0}" srcOrd="0" destOrd="0" presId="urn:microsoft.com/office/officeart/2005/8/layout/vList2"/>
    <dgm:cxn modelId="{F7B7DE90-B1C1-485A-A7E9-9973A9F489FE}" srcId="{84F7F699-4778-4063-BA92-2981317C1006}" destId="{5D6EBEBC-45CF-4769-97EF-07C39DFF52C3}" srcOrd="1" destOrd="0" parTransId="{26DD3D73-6099-4EF6-A824-9ED1C8597F19}" sibTransId="{12E8EC6A-13F4-480F-B87A-9E3F818770D5}"/>
    <dgm:cxn modelId="{AC87B531-0A9E-4E98-8E4A-9E02D2BDF4B4}" type="presParOf" srcId="{9B659D96-E34F-4106-9BF0-C967FA6A51A8}" destId="{6C051A19-46BF-460F-8980-645C551629A0}" srcOrd="0" destOrd="0" presId="urn:microsoft.com/office/officeart/2005/8/layout/vList2"/>
    <dgm:cxn modelId="{5057FAF9-F96D-49D4-AF4F-07E62D6873E7}" type="presParOf" srcId="{9B659D96-E34F-4106-9BF0-C967FA6A51A8}" destId="{394A07EE-A885-485D-832E-DBED6DF81056}" srcOrd="1" destOrd="0" presId="urn:microsoft.com/office/officeart/2005/8/layout/vList2"/>
    <dgm:cxn modelId="{DA634EF6-0D3C-4AB7-9516-FDED165F57B4}" type="presParOf" srcId="{9B659D96-E34F-4106-9BF0-C967FA6A51A8}" destId="{79C33476-8727-4580-BF1F-F9E7BFD355B0}" srcOrd="2" destOrd="0" presId="urn:microsoft.com/office/officeart/2005/8/layout/vList2"/>
    <dgm:cxn modelId="{0D535091-0DCB-4684-9F36-BB1782E2DC63}" type="presParOf" srcId="{9B659D96-E34F-4106-9BF0-C967FA6A51A8}" destId="{8DC2A8AC-068D-4AFD-A4E8-724CB02B74EC}" srcOrd="3" destOrd="0" presId="urn:microsoft.com/office/officeart/2005/8/layout/vList2"/>
    <dgm:cxn modelId="{7C2DE124-7BB4-43F0-BFA5-2CC89B701BDB}" type="presParOf" srcId="{9B659D96-E34F-4106-9BF0-C967FA6A51A8}" destId="{277A6D9B-BCEF-43BA-A373-2CB5BFCC8B4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78457CA-D968-44BA-BEEC-1C37B27CDAA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F572410-09DF-4C13-A441-B13647B954CF}">
      <dgm:prSet/>
      <dgm:spPr/>
      <dgm:t>
        <a:bodyPr/>
        <a:lstStyle/>
        <a:p>
          <a:r>
            <a:rPr lang="en-GB" dirty="0"/>
            <a:t>Collins, A.L., Newell Price, J.P., Zhang, Y., Gooday, R., Naden, P.S. &amp; Skirvin, D. (2018) Assessing the potential impacts of a revised set of on-farm nutrient and sediment ‘basic’ control measures for reducing agricultural diffuse pollution across England. </a:t>
          </a:r>
          <a:r>
            <a:rPr lang="en-GB" i="1" dirty="0"/>
            <a:t>Science of The Total Environment</a:t>
          </a:r>
          <a:r>
            <a:rPr lang="en-GB" dirty="0"/>
            <a:t>, </a:t>
          </a:r>
          <a:r>
            <a:rPr lang="en-GB" b="1" dirty="0"/>
            <a:t>621</a:t>
          </a:r>
          <a:r>
            <a:rPr lang="en-GB" dirty="0"/>
            <a:t>, 1499-1511.</a:t>
          </a:r>
          <a:endParaRPr lang="en-US" dirty="0"/>
        </a:p>
      </dgm:t>
    </dgm:pt>
    <dgm:pt modelId="{CC1A73D0-1CFF-46BD-B9F1-CC2C8ABAD016}" type="parTrans" cxnId="{9CDE864F-BDDB-42AE-83A1-B4AFB26EF7BA}">
      <dgm:prSet/>
      <dgm:spPr/>
      <dgm:t>
        <a:bodyPr/>
        <a:lstStyle/>
        <a:p>
          <a:endParaRPr lang="en-US"/>
        </a:p>
      </dgm:t>
    </dgm:pt>
    <dgm:pt modelId="{3350E42E-AE82-4ECC-BEE2-EB9A39E1B2D6}" type="sibTrans" cxnId="{9CDE864F-BDDB-42AE-83A1-B4AFB26EF7BA}">
      <dgm:prSet/>
      <dgm:spPr/>
      <dgm:t>
        <a:bodyPr/>
        <a:lstStyle/>
        <a:p>
          <a:endParaRPr lang="en-US"/>
        </a:p>
      </dgm:t>
    </dgm:pt>
    <dgm:pt modelId="{27062E95-D9B5-473B-9B2A-8A4A8D174BE4}">
      <dgm:prSet/>
      <dgm:spPr/>
      <dgm:t>
        <a:bodyPr/>
        <a:lstStyle/>
        <a:p>
          <a:r>
            <a:rPr lang="en-GB" dirty="0"/>
            <a:t>Collins, A.L., Zhang, Y.S., Winter, M., Inman, A., Jones, J.I., </a:t>
          </a:r>
          <a:r>
            <a:rPr lang="en-GB" dirty="0" err="1"/>
            <a:t>Johnes</a:t>
          </a:r>
          <a:r>
            <a:rPr lang="en-GB" dirty="0"/>
            <a:t>, P.J., </a:t>
          </a:r>
          <a:r>
            <a:rPr lang="en-GB" dirty="0" err="1"/>
            <a:t>Cleasby</a:t>
          </a:r>
          <a:r>
            <a:rPr lang="en-GB" dirty="0"/>
            <a:t>, W., </a:t>
          </a:r>
          <a:r>
            <a:rPr lang="en-GB" dirty="0" err="1"/>
            <a:t>Vrain</a:t>
          </a:r>
          <a:r>
            <a:rPr lang="en-GB" dirty="0"/>
            <a:t>, E., Lovett, A. &amp; Noble, L. (2016) Tackling agricultural diffuse pollution: What might uptake of farmer-preferred measures deliver for emissions to water and air? </a:t>
          </a:r>
          <a:r>
            <a:rPr lang="en-GB" i="1" dirty="0"/>
            <a:t>Science of the Total Environment</a:t>
          </a:r>
          <a:r>
            <a:rPr lang="en-GB" dirty="0"/>
            <a:t>, </a:t>
          </a:r>
          <a:r>
            <a:rPr lang="en-GB" b="1" dirty="0"/>
            <a:t>547</a:t>
          </a:r>
          <a:r>
            <a:rPr lang="en-GB" dirty="0"/>
            <a:t>, 269-281.</a:t>
          </a:r>
          <a:endParaRPr lang="en-US" dirty="0"/>
        </a:p>
      </dgm:t>
    </dgm:pt>
    <dgm:pt modelId="{ED478E82-EF29-425D-963A-25328635C9EB}" type="parTrans" cxnId="{BBE6FCE9-0246-4B1F-9705-F0EFF7B3A2E9}">
      <dgm:prSet/>
      <dgm:spPr/>
      <dgm:t>
        <a:bodyPr/>
        <a:lstStyle/>
        <a:p>
          <a:endParaRPr lang="en-US"/>
        </a:p>
      </dgm:t>
    </dgm:pt>
    <dgm:pt modelId="{F3439BF8-3541-4B05-B2C4-8E0B4063C0F2}" type="sibTrans" cxnId="{BBE6FCE9-0246-4B1F-9705-F0EFF7B3A2E9}">
      <dgm:prSet/>
      <dgm:spPr/>
      <dgm:t>
        <a:bodyPr/>
        <a:lstStyle/>
        <a:p>
          <a:endParaRPr lang="en-US"/>
        </a:p>
      </dgm:t>
    </dgm:pt>
    <dgm:pt modelId="{243F46CD-A518-477B-A5DE-5D503012E4C1}">
      <dgm:prSet/>
      <dgm:spPr/>
      <dgm:t>
        <a:bodyPr/>
        <a:lstStyle/>
        <a:p>
          <a:r>
            <a:rPr lang="en-GB"/>
            <a:t>DEFRA (2018) Future Farming and Environment Evidence Compendium. pp. 68.</a:t>
          </a:r>
          <a:endParaRPr lang="en-US"/>
        </a:p>
      </dgm:t>
    </dgm:pt>
    <dgm:pt modelId="{5196B79C-7F90-487F-B15F-37187422BA3B}" type="parTrans" cxnId="{27144307-418F-475C-A246-1BB51EB4104F}">
      <dgm:prSet/>
      <dgm:spPr/>
      <dgm:t>
        <a:bodyPr/>
        <a:lstStyle/>
        <a:p>
          <a:endParaRPr lang="en-US"/>
        </a:p>
      </dgm:t>
    </dgm:pt>
    <dgm:pt modelId="{38F0D6FA-96D9-44B7-8B0D-069451F269C2}" type="sibTrans" cxnId="{27144307-418F-475C-A246-1BB51EB4104F}">
      <dgm:prSet/>
      <dgm:spPr/>
      <dgm:t>
        <a:bodyPr/>
        <a:lstStyle/>
        <a:p>
          <a:endParaRPr lang="en-US"/>
        </a:p>
      </dgm:t>
    </dgm:pt>
    <dgm:pt modelId="{1E59DB97-E733-4726-A988-EB077A2B275B}">
      <dgm:prSet/>
      <dgm:spPr/>
      <dgm:t>
        <a:bodyPr/>
        <a:lstStyle/>
        <a:p>
          <a:r>
            <a:rPr lang="en-GB"/>
            <a:t>DEFRA (2018) A green future: our 25 year plan to improve the environment.</a:t>
          </a:r>
          <a:endParaRPr lang="en-US"/>
        </a:p>
      </dgm:t>
    </dgm:pt>
    <dgm:pt modelId="{653825DC-35F4-4AA5-89D4-98828AA2FB25}" type="parTrans" cxnId="{7B9DA163-05CB-4B60-8424-C1DBA991CFBD}">
      <dgm:prSet/>
      <dgm:spPr/>
      <dgm:t>
        <a:bodyPr/>
        <a:lstStyle/>
        <a:p>
          <a:endParaRPr lang="en-US"/>
        </a:p>
      </dgm:t>
    </dgm:pt>
    <dgm:pt modelId="{EE9A5F40-7804-4908-ADB2-8A1838ECB9D2}" type="sibTrans" cxnId="{7B9DA163-05CB-4B60-8424-C1DBA991CFBD}">
      <dgm:prSet/>
      <dgm:spPr/>
      <dgm:t>
        <a:bodyPr/>
        <a:lstStyle/>
        <a:p>
          <a:endParaRPr lang="en-US"/>
        </a:p>
      </dgm:t>
    </dgm:pt>
    <dgm:pt modelId="{A8FE00B4-B77F-40EB-889D-432DF37871FF}">
      <dgm:prSet/>
      <dgm:spPr/>
      <dgm:t>
        <a:bodyPr/>
        <a:lstStyle/>
        <a:p>
          <a:r>
            <a:rPr lang="en-GB"/>
            <a:t>Smith, R. (2017) Soils and natural flood management: Devon and Cornwall. CaBa (Catchment Based Approach): partnership for Action.</a:t>
          </a:r>
          <a:endParaRPr lang="en-US"/>
        </a:p>
      </dgm:t>
    </dgm:pt>
    <dgm:pt modelId="{D51F708D-940D-4CB9-A6DD-56D5812DC5C3}" type="parTrans" cxnId="{FC50C351-A77A-448C-AB4F-F59D15F02902}">
      <dgm:prSet/>
      <dgm:spPr/>
      <dgm:t>
        <a:bodyPr/>
        <a:lstStyle/>
        <a:p>
          <a:endParaRPr lang="en-US"/>
        </a:p>
      </dgm:t>
    </dgm:pt>
    <dgm:pt modelId="{E359043B-A28E-4788-AAA2-8F9B1CBDF2BA}" type="sibTrans" cxnId="{FC50C351-A77A-448C-AB4F-F59D15F02902}">
      <dgm:prSet/>
      <dgm:spPr/>
      <dgm:t>
        <a:bodyPr/>
        <a:lstStyle/>
        <a:p>
          <a:endParaRPr lang="en-US"/>
        </a:p>
      </dgm:t>
    </dgm:pt>
    <dgm:pt modelId="{0B92630D-A6F8-4F4F-A278-14495EE604DC}">
      <dgm:prSet/>
      <dgm:spPr/>
      <dgm:t>
        <a:bodyPr/>
        <a:lstStyle/>
        <a:p>
          <a:r>
            <a:rPr lang="en-GB"/>
            <a:t>Zhang, Y., Collins, A.L., Johnes, P.J. &amp; Jones, J.I. (2017a) Projected impacts of increased uptake of source control mitigation measures on agricultural diffuse pollution emissions to water and air. </a:t>
          </a:r>
          <a:r>
            <a:rPr lang="en-GB" i="1"/>
            <a:t>Land Use Policy</a:t>
          </a:r>
          <a:r>
            <a:rPr lang="en-GB"/>
            <a:t>, </a:t>
          </a:r>
          <a:r>
            <a:rPr lang="en-GB" b="1"/>
            <a:t>62</a:t>
          </a:r>
          <a:r>
            <a:rPr lang="en-GB"/>
            <a:t>, 185-201</a:t>
          </a:r>
          <a:endParaRPr lang="en-US"/>
        </a:p>
      </dgm:t>
    </dgm:pt>
    <dgm:pt modelId="{11355436-6695-4EE1-BC68-7A380954B785}" type="parTrans" cxnId="{B7035E7D-64B3-47B2-99D0-A76056F2F31C}">
      <dgm:prSet/>
      <dgm:spPr/>
      <dgm:t>
        <a:bodyPr/>
        <a:lstStyle/>
        <a:p>
          <a:endParaRPr lang="en-US"/>
        </a:p>
      </dgm:t>
    </dgm:pt>
    <dgm:pt modelId="{E375F605-0C3B-4077-8D81-A1EEBC8671B6}" type="sibTrans" cxnId="{B7035E7D-64B3-47B2-99D0-A76056F2F31C}">
      <dgm:prSet/>
      <dgm:spPr/>
      <dgm:t>
        <a:bodyPr/>
        <a:lstStyle/>
        <a:p>
          <a:endParaRPr lang="en-US"/>
        </a:p>
      </dgm:t>
    </dgm:pt>
    <dgm:pt modelId="{8C97A75A-FC77-4F7D-932C-6481B81B3412}">
      <dgm:prSet/>
      <dgm:spPr/>
      <dgm:t>
        <a:bodyPr/>
        <a:lstStyle/>
        <a:p>
          <a:r>
            <a:rPr lang="en-GB"/>
            <a:t>Zhang, Y., Collins, A.L., Johnes, P.J. &amp; Jones, J.I. (2017a) Projected impacts of increased uptake of source control mitigation measures on agricultural diffuse pollution emissions to water and air. </a:t>
          </a:r>
          <a:r>
            <a:rPr lang="en-GB" i="1"/>
            <a:t>Land Use Policy</a:t>
          </a:r>
          <a:r>
            <a:rPr lang="en-GB"/>
            <a:t>, </a:t>
          </a:r>
          <a:r>
            <a:rPr lang="en-GB" b="1"/>
            <a:t>62</a:t>
          </a:r>
          <a:r>
            <a:rPr lang="en-GB"/>
            <a:t>, 185-201.</a:t>
          </a:r>
          <a:endParaRPr lang="en-US"/>
        </a:p>
      </dgm:t>
    </dgm:pt>
    <dgm:pt modelId="{25B38D78-0BEE-4108-8AE8-8D9B409C3909}" type="parTrans" cxnId="{89452BA3-95CA-4D8E-82D4-BF9BB3EA40A5}">
      <dgm:prSet/>
      <dgm:spPr/>
      <dgm:t>
        <a:bodyPr/>
        <a:lstStyle/>
        <a:p>
          <a:endParaRPr lang="en-US"/>
        </a:p>
      </dgm:t>
    </dgm:pt>
    <dgm:pt modelId="{41DC2424-06B1-4B00-B595-EBED2E63F29E}" type="sibTrans" cxnId="{89452BA3-95CA-4D8E-82D4-BF9BB3EA40A5}">
      <dgm:prSet/>
      <dgm:spPr/>
      <dgm:t>
        <a:bodyPr/>
        <a:lstStyle/>
        <a:p>
          <a:endParaRPr lang="en-US"/>
        </a:p>
      </dgm:t>
    </dgm:pt>
    <dgm:pt modelId="{20DC6E42-D1F0-44D5-A060-0CCCC53677A1}">
      <dgm:prSet/>
      <dgm:spPr/>
      <dgm:t>
        <a:bodyPr/>
        <a:lstStyle/>
        <a:p>
          <a:r>
            <a:rPr lang="en-GB"/>
            <a:t>Zhang, Y., Collins, A.L., Jones, J.I., Johnes, P.J., Inman, A. &amp; Freer, J.E. (2017b) The potential benefits of on-farm mitigation scenarios for reducing multiple pollutant loadings in prioritised agri-environment areas across England. </a:t>
          </a:r>
          <a:r>
            <a:rPr lang="fr-FR" i="1"/>
            <a:t>Environmental Science &amp; Policy</a:t>
          </a:r>
          <a:r>
            <a:rPr lang="fr-FR"/>
            <a:t>, </a:t>
          </a:r>
          <a:r>
            <a:rPr lang="fr-FR" b="1"/>
            <a:t>73</a:t>
          </a:r>
          <a:r>
            <a:rPr lang="fr-FR"/>
            <a:t>, 100-114.</a:t>
          </a:r>
          <a:endParaRPr lang="en-US"/>
        </a:p>
      </dgm:t>
    </dgm:pt>
    <dgm:pt modelId="{FFE62E9F-D5A6-4ABB-A2B6-98930C61EEDB}" type="parTrans" cxnId="{CDE1763F-ACF2-4F44-B1D9-9978405577B5}">
      <dgm:prSet/>
      <dgm:spPr/>
      <dgm:t>
        <a:bodyPr/>
        <a:lstStyle/>
        <a:p>
          <a:endParaRPr lang="en-US"/>
        </a:p>
      </dgm:t>
    </dgm:pt>
    <dgm:pt modelId="{752B5ECD-EA1A-4FC5-B540-0C57C462ABEB}" type="sibTrans" cxnId="{CDE1763F-ACF2-4F44-B1D9-9978405577B5}">
      <dgm:prSet/>
      <dgm:spPr/>
      <dgm:t>
        <a:bodyPr/>
        <a:lstStyle/>
        <a:p>
          <a:endParaRPr lang="en-US"/>
        </a:p>
      </dgm:t>
    </dgm:pt>
    <dgm:pt modelId="{C2EF515B-9A5E-47ED-8138-DCD127C4A02B}" type="pres">
      <dgm:prSet presAssocID="{A78457CA-D968-44BA-BEEC-1C37B27CDAA0}" presName="linear" presStyleCnt="0">
        <dgm:presLayoutVars>
          <dgm:animLvl val="lvl"/>
          <dgm:resizeHandles val="exact"/>
        </dgm:presLayoutVars>
      </dgm:prSet>
      <dgm:spPr/>
      <dgm:t>
        <a:bodyPr/>
        <a:lstStyle/>
        <a:p>
          <a:endParaRPr lang="en-GB"/>
        </a:p>
      </dgm:t>
    </dgm:pt>
    <dgm:pt modelId="{D81A3D4F-919E-48B1-8A39-3DAB82CC2517}" type="pres">
      <dgm:prSet presAssocID="{2F572410-09DF-4C13-A441-B13647B954CF}" presName="parentText" presStyleLbl="node1" presStyleIdx="0" presStyleCnt="8">
        <dgm:presLayoutVars>
          <dgm:chMax val="0"/>
          <dgm:bulletEnabled val="1"/>
        </dgm:presLayoutVars>
      </dgm:prSet>
      <dgm:spPr/>
      <dgm:t>
        <a:bodyPr/>
        <a:lstStyle/>
        <a:p>
          <a:endParaRPr lang="en-GB"/>
        </a:p>
      </dgm:t>
    </dgm:pt>
    <dgm:pt modelId="{CAAC459F-AE97-40D7-A460-8394C6128EA0}" type="pres">
      <dgm:prSet presAssocID="{3350E42E-AE82-4ECC-BEE2-EB9A39E1B2D6}" presName="spacer" presStyleCnt="0"/>
      <dgm:spPr/>
    </dgm:pt>
    <dgm:pt modelId="{797661AB-4DC7-4C28-9193-EDAE4D62CE24}" type="pres">
      <dgm:prSet presAssocID="{27062E95-D9B5-473B-9B2A-8A4A8D174BE4}" presName="parentText" presStyleLbl="node1" presStyleIdx="1" presStyleCnt="8">
        <dgm:presLayoutVars>
          <dgm:chMax val="0"/>
          <dgm:bulletEnabled val="1"/>
        </dgm:presLayoutVars>
      </dgm:prSet>
      <dgm:spPr/>
      <dgm:t>
        <a:bodyPr/>
        <a:lstStyle/>
        <a:p>
          <a:endParaRPr lang="en-GB"/>
        </a:p>
      </dgm:t>
    </dgm:pt>
    <dgm:pt modelId="{A3430668-9589-4119-AFBA-29A0C6D1A9D2}" type="pres">
      <dgm:prSet presAssocID="{F3439BF8-3541-4B05-B2C4-8E0B4063C0F2}" presName="spacer" presStyleCnt="0"/>
      <dgm:spPr/>
    </dgm:pt>
    <dgm:pt modelId="{B766E123-18BE-464E-8C3C-921216216B53}" type="pres">
      <dgm:prSet presAssocID="{243F46CD-A518-477B-A5DE-5D503012E4C1}" presName="parentText" presStyleLbl="node1" presStyleIdx="2" presStyleCnt="8">
        <dgm:presLayoutVars>
          <dgm:chMax val="0"/>
          <dgm:bulletEnabled val="1"/>
        </dgm:presLayoutVars>
      </dgm:prSet>
      <dgm:spPr/>
      <dgm:t>
        <a:bodyPr/>
        <a:lstStyle/>
        <a:p>
          <a:endParaRPr lang="en-GB"/>
        </a:p>
      </dgm:t>
    </dgm:pt>
    <dgm:pt modelId="{3C9607CC-31F8-4499-9CAF-1ED3D4E001E8}" type="pres">
      <dgm:prSet presAssocID="{38F0D6FA-96D9-44B7-8B0D-069451F269C2}" presName="spacer" presStyleCnt="0"/>
      <dgm:spPr/>
    </dgm:pt>
    <dgm:pt modelId="{86459646-5850-4024-88AD-104DEFA862E0}" type="pres">
      <dgm:prSet presAssocID="{1E59DB97-E733-4726-A988-EB077A2B275B}" presName="parentText" presStyleLbl="node1" presStyleIdx="3" presStyleCnt="8">
        <dgm:presLayoutVars>
          <dgm:chMax val="0"/>
          <dgm:bulletEnabled val="1"/>
        </dgm:presLayoutVars>
      </dgm:prSet>
      <dgm:spPr/>
      <dgm:t>
        <a:bodyPr/>
        <a:lstStyle/>
        <a:p>
          <a:endParaRPr lang="en-GB"/>
        </a:p>
      </dgm:t>
    </dgm:pt>
    <dgm:pt modelId="{0CDAECD8-AD57-4558-8EEF-4E4D193237E6}" type="pres">
      <dgm:prSet presAssocID="{EE9A5F40-7804-4908-ADB2-8A1838ECB9D2}" presName="spacer" presStyleCnt="0"/>
      <dgm:spPr/>
    </dgm:pt>
    <dgm:pt modelId="{393347D7-D48D-4211-8166-4A8A8E4420DC}" type="pres">
      <dgm:prSet presAssocID="{A8FE00B4-B77F-40EB-889D-432DF37871FF}" presName="parentText" presStyleLbl="node1" presStyleIdx="4" presStyleCnt="8">
        <dgm:presLayoutVars>
          <dgm:chMax val="0"/>
          <dgm:bulletEnabled val="1"/>
        </dgm:presLayoutVars>
      </dgm:prSet>
      <dgm:spPr/>
      <dgm:t>
        <a:bodyPr/>
        <a:lstStyle/>
        <a:p>
          <a:endParaRPr lang="en-GB"/>
        </a:p>
      </dgm:t>
    </dgm:pt>
    <dgm:pt modelId="{94D3FFEE-7963-4477-BD8C-875E64195387}" type="pres">
      <dgm:prSet presAssocID="{E359043B-A28E-4788-AAA2-8F9B1CBDF2BA}" presName="spacer" presStyleCnt="0"/>
      <dgm:spPr/>
    </dgm:pt>
    <dgm:pt modelId="{1E9C1513-B7F5-49C2-8877-716956C1AB4F}" type="pres">
      <dgm:prSet presAssocID="{0B92630D-A6F8-4F4F-A278-14495EE604DC}" presName="parentText" presStyleLbl="node1" presStyleIdx="5" presStyleCnt="8">
        <dgm:presLayoutVars>
          <dgm:chMax val="0"/>
          <dgm:bulletEnabled val="1"/>
        </dgm:presLayoutVars>
      </dgm:prSet>
      <dgm:spPr/>
      <dgm:t>
        <a:bodyPr/>
        <a:lstStyle/>
        <a:p>
          <a:endParaRPr lang="en-GB"/>
        </a:p>
      </dgm:t>
    </dgm:pt>
    <dgm:pt modelId="{40017F30-8AFE-4887-937E-412B0DA25C2C}" type="pres">
      <dgm:prSet presAssocID="{E375F605-0C3B-4077-8D81-A1EEBC8671B6}" presName="spacer" presStyleCnt="0"/>
      <dgm:spPr/>
    </dgm:pt>
    <dgm:pt modelId="{32E7029B-ACCB-4126-ADCE-3C32B0565D47}" type="pres">
      <dgm:prSet presAssocID="{8C97A75A-FC77-4F7D-932C-6481B81B3412}" presName="parentText" presStyleLbl="node1" presStyleIdx="6" presStyleCnt="8">
        <dgm:presLayoutVars>
          <dgm:chMax val="0"/>
          <dgm:bulletEnabled val="1"/>
        </dgm:presLayoutVars>
      </dgm:prSet>
      <dgm:spPr/>
      <dgm:t>
        <a:bodyPr/>
        <a:lstStyle/>
        <a:p>
          <a:endParaRPr lang="en-GB"/>
        </a:p>
      </dgm:t>
    </dgm:pt>
    <dgm:pt modelId="{93EBFE18-B0CC-489D-B424-0AC4794DFD9F}" type="pres">
      <dgm:prSet presAssocID="{41DC2424-06B1-4B00-B595-EBED2E63F29E}" presName="spacer" presStyleCnt="0"/>
      <dgm:spPr/>
    </dgm:pt>
    <dgm:pt modelId="{AB55440E-DCFD-4C2D-AF9D-5AE78B78A870}" type="pres">
      <dgm:prSet presAssocID="{20DC6E42-D1F0-44D5-A060-0CCCC53677A1}" presName="parentText" presStyleLbl="node1" presStyleIdx="7" presStyleCnt="8">
        <dgm:presLayoutVars>
          <dgm:chMax val="0"/>
          <dgm:bulletEnabled val="1"/>
        </dgm:presLayoutVars>
      </dgm:prSet>
      <dgm:spPr/>
      <dgm:t>
        <a:bodyPr/>
        <a:lstStyle/>
        <a:p>
          <a:endParaRPr lang="en-GB"/>
        </a:p>
      </dgm:t>
    </dgm:pt>
  </dgm:ptLst>
  <dgm:cxnLst>
    <dgm:cxn modelId="{4768F0BB-BBB7-445A-A81F-44CA8AAA622A}" type="presOf" srcId="{27062E95-D9B5-473B-9B2A-8A4A8D174BE4}" destId="{797661AB-4DC7-4C28-9193-EDAE4D62CE24}" srcOrd="0" destOrd="0" presId="urn:microsoft.com/office/officeart/2005/8/layout/vList2"/>
    <dgm:cxn modelId="{8BD7F4D6-1A02-408E-BA7D-71D921BB83FD}" type="presOf" srcId="{20DC6E42-D1F0-44D5-A060-0CCCC53677A1}" destId="{AB55440E-DCFD-4C2D-AF9D-5AE78B78A870}" srcOrd="0" destOrd="0" presId="urn:microsoft.com/office/officeart/2005/8/layout/vList2"/>
    <dgm:cxn modelId="{9CDE864F-BDDB-42AE-83A1-B4AFB26EF7BA}" srcId="{A78457CA-D968-44BA-BEEC-1C37B27CDAA0}" destId="{2F572410-09DF-4C13-A441-B13647B954CF}" srcOrd="0" destOrd="0" parTransId="{CC1A73D0-1CFF-46BD-B9F1-CC2C8ABAD016}" sibTransId="{3350E42E-AE82-4ECC-BEE2-EB9A39E1B2D6}"/>
    <dgm:cxn modelId="{CDE1763F-ACF2-4F44-B1D9-9978405577B5}" srcId="{A78457CA-D968-44BA-BEEC-1C37B27CDAA0}" destId="{20DC6E42-D1F0-44D5-A060-0CCCC53677A1}" srcOrd="7" destOrd="0" parTransId="{FFE62E9F-D5A6-4ABB-A2B6-98930C61EEDB}" sibTransId="{752B5ECD-EA1A-4FC5-B540-0C57C462ABEB}"/>
    <dgm:cxn modelId="{5E5B09FC-2006-43A7-8518-B59E46EACBEF}" type="presOf" srcId="{243F46CD-A518-477B-A5DE-5D503012E4C1}" destId="{B766E123-18BE-464E-8C3C-921216216B53}" srcOrd="0" destOrd="0" presId="urn:microsoft.com/office/officeart/2005/8/layout/vList2"/>
    <dgm:cxn modelId="{A6645FA2-473A-42A1-99B5-C0E883DB984D}" type="presOf" srcId="{A78457CA-D968-44BA-BEEC-1C37B27CDAA0}" destId="{C2EF515B-9A5E-47ED-8138-DCD127C4A02B}" srcOrd="0" destOrd="0" presId="urn:microsoft.com/office/officeart/2005/8/layout/vList2"/>
    <dgm:cxn modelId="{FC50C351-A77A-448C-AB4F-F59D15F02902}" srcId="{A78457CA-D968-44BA-BEEC-1C37B27CDAA0}" destId="{A8FE00B4-B77F-40EB-889D-432DF37871FF}" srcOrd="4" destOrd="0" parTransId="{D51F708D-940D-4CB9-A6DD-56D5812DC5C3}" sibTransId="{E359043B-A28E-4788-AAA2-8F9B1CBDF2BA}"/>
    <dgm:cxn modelId="{065FA45F-523A-4596-89B0-573681919B79}" type="presOf" srcId="{A8FE00B4-B77F-40EB-889D-432DF37871FF}" destId="{393347D7-D48D-4211-8166-4A8A8E4420DC}" srcOrd="0" destOrd="0" presId="urn:microsoft.com/office/officeart/2005/8/layout/vList2"/>
    <dgm:cxn modelId="{23352369-FF03-452D-8445-68192CA4A76E}" type="presOf" srcId="{2F572410-09DF-4C13-A441-B13647B954CF}" destId="{D81A3D4F-919E-48B1-8A39-3DAB82CC2517}" srcOrd="0" destOrd="0" presId="urn:microsoft.com/office/officeart/2005/8/layout/vList2"/>
    <dgm:cxn modelId="{7B9DA163-05CB-4B60-8424-C1DBA991CFBD}" srcId="{A78457CA-D968-44BA-BEEC-1C37B27CDAA0}" destId="{1E59DB97-E733-4726-A988-EB077A2B275B}" srcOrd="3" destOrd="0" parTransId="{653825DC-35F4-4AA5-89D4-98828AA2FB25}" sibTransId="{EE9A5F40-7804-4908-ADB2-8A1838ECB9D2}"/>
    <dgm:cxn modelId="{89452BA3-95CA-4D8E-82D4-BF9BB3EA40A5}" srcId="{A78457CA-D968-44BA-BEEC-1C37B27CDAA0}" destId="{8C97A75A-FC77-4F7D-932C-6481B81B3412}" srcOrd="6" destOrd="0" parTransId="{25B38D78-0BEE-4108-8AE8-8D9B409C3909}" sibTransId="{41DC2424-06B1-4B00-B595-EBED2E63F29E}"/>
    <dgm:cxn modelId="{66E4E2FD-89C6-4C3A-8395-14C7536BB3D6}" type="presOf" srcId="{0B92630D-A6F8-4F4F-A278-14495EE604DC}" destId="{1E9C1513-B7F5-49C2-8877-716956C1AB4F}" srcOrd="0" destOrd="0" presId="urn:microsoft.com/office/officeart/2005/8/layout/vList2"/>
    <dgm:cxn modelId="{B7035E7D-64B3-47B2-99D0-A76056F2F31C}" srcId="{A78457CA-D968-44BA-BEEC-1C37B27CDAA0}" destId="{0B92630D-A6F8-4F4F-A278-14495EE604DC}" srcOrd="5" destOrd="0" parTransId="{11355436-6695-4EE1-BC68-7A380954B785}" sibTransId="{E375F605-0C3B-4077-8D81-A1EEBC8671B6}"/>
    <dgm:cxn modelId="{27144307-418F-475C-A246-1BB51EB4104F}" srcId="{A78457CA-D968-44BA-BEEC-1C37B27CDAA0}" destId="{243F46CD-A518-477B-A5DE-5D503012E4C1}" srcOrd="2" destOrd="0" parTransId="{5196B79C-7F90-487F-B15F-37187422BA3B}" sibTransId="{38F0D6FA-96D9-44B7-8B0D-069451F269C2}"/>
    <dgm:cxn modelId="{673C0035-164A-4516-8AFD-A14FEA447990}" type="presOf" srcId="{1E59DB97-E733-4726-A988-EB077A2B275B}" destId="{86459646-5850-4024-88AD-104DEFA862E0}" srcOrd="0" destOrd="0" presId="urn:microsoft.com/office/officeart/2005/8/layout/vList2"/>
    <dgm:cxn modelId="{2F3A40C3-6E6A-4287-A594-998B387ED18C}" type="presOf" srcId="{8C97A75A-FC77-4F7D-932C-6481B81B3412}" destId="{32E7029B-ACCB-4126-ADCE-3C32B0565D47}" srcOrd="0" destOrd="0" presId="urn:microsoft.com/office/officeart/2005/8/layout/vList2"/>
    <dgm:cxn modelId="{BBE6FCE9-0246-4B1F-9705-F0EFF7B3A2E9}" srcId="{A78457CA-D968-44BA-BEEC-1C37B27CDAA0}" destId="{27062E95-D9B5-473B-9B2A-8A4A8D174BE4}" srcOrd="1" destOrd="0" parTransId="{ED478E82-EF29-425D-963A-25328635C9EB}" sibTransId="{F3439BF8-3541-4B05-B2C4-8E0B4063C0F2}"/>
    <dgm:cxn modelId="{C61BB50E-5670-420A-B1AE-2C17C942E86E}" type="presParOf" srcId="{C2EF515B-9A5E-47ED-8138-DCD127C4A02B}" destId="{D81A3D4F-919E-48B1-8A39-3DAB82CC2517}" srcOrd="0" destOrd="0" presId="urn:microsoft.com/office/officeart/2005/8/layout/vList2"/>
    <dgm:cxn modelId="{3EBF2D84-32EF-4627-9380-6041B9D9D899}" type="presParOf" srcId="{C2EF515B-9A5E-47ED-8138-DCD127C4A02B}" destId="{CAAC459F-AE97-40D7-A460-8394C6128EA0}" srcOrd="1" destOrd="0" presId="urn:microsoft.com/office/officeart/2005/8/layout/vList2"/>
    <dgm:cxn modelId="{077AE74E-34E0-45A2-A303-4DA7FE6C9277}" type="presParOf" srcId="{C2EF515B-9A5E-47ED-8138-DCD127C4A02B}" destId="{797661AB-4DC7-4C28-9193-EDAE4D62CE24}" srcOrd="2" destOrd="0" presId="urn:microsoft.com/office/officeart/2005/8/layout/vList2"/>
    <dgm:cxn modelId="{CA5E8E8A-8922-4F78-9E19-F954AC4A6F8A}" type="presParOf" srcId="{C2EF515B-9A5E-47ED-8138-DCD127C4A02B}" destId="{A3430668-9589-4119-AFBA-29A0C6D1A9D2}" srcOrd="3" destOrd="0" presId="urn:microsoft.com/office/officeart/2005/8/layout/vList2"/>
    <dgm:cxn modelId="{5F7797EA-F447-434B-BA23-51924E0E05D0}" type="presParOf" srcId="{C2EF515B-9A5E-47ED-8138-DCD127C4A02B}" destId="{B766E123-18BE-464E-8C3C-921216216B53}" srcOrd="4" destOrd="0" presId="urn:microsoft.com/office/officeart/2005/8/layout/vList2"/>
    <dgm:cxn modelId="{21A0D255-6172-4799-9D3A-49A9DCA97342}" type="presParOf" srcId="{C2EF515B-9A5E-47ED-8138-DCD127C4A02B}" destId="{3C9607CC-31F8-4499-9CAF-1ED3D4E001E8}" srcOrd="5" destOrd="0" presId="urn:microsoft.com/office/officeart/2005/8/layout/vList2"/>
    <dgm:cxn modelId="{7ABB3AB7-9B4C-4CD1-AD23-74573C65C348}" type="presParOf" srcId="{C2EF515B-9A5E-47ED-8138-DCD127C4A02B}" destId="{86459646-5850-4024-88AD-104DEFA862E0}" srcOrd="6" destOrd="0" presId="urn:microsoft.com/office/officeart/2005/8/layout/vList2"/>
    <dgm:cxn modelId="{CD747EC1-1C53-445F-9318-E8409A3CD6C3}" type="presParOf" srcId="{C2EF515B-9A5E-47ED-8138-DCD127C4A02B}" destId="{0CDAECD8-AD57-4558-8EEF-4E4D193237E6}" srcOrd="7" destOrd="0" presId="urn:microsoft.com/office/officeart/2005/8/layout/vList2"/>
    <dgm:cxn modelId="{2E558684-8BA5-4CBB-ADFF-A13610F03CFC}" type="presParOf" srcId="{C2EF515B-9A5E-47ED-8138-DCD127C4A02B}" destId="{393347D7-D48D-4211-8166-4A8A8E4420DC}" srcOrd="8" destOrd="0" presId="urn:microsoft.com/office/officeart/2005/8/layout/vList2"/>
    <dgm:cxn modelId="{08A4B41E-D271-4CCB-9DCD-4135E96EBE9C}" type="presParOf" srcId="{C2EF515B-9A5E-47ED-8138-DCD127C4A02B}" destId="{94D3FFEE-7963-4477-BD8C-875E64195387}" srcOrd="9" destOrd="0" presId="urn:microsoft.com/office/officeart/2005/8/layout/vList2"/>
    <dgm:cxn modelId="{E477DFC5-11C5-4C00-8A62-D8B1BA727B3E}" type="presParOf" srcId="{C2EF515B-9A5E-47ED-8138-DCD127C4A02B}" destId="{1E9C1513-B7F5-49C2-8877-716956C1AB4F}" srcOrd="10" destOrd="0" presId="urn:microsoft.com/office/officeart/2005/8/layout/vList2"/>
    <dgm:cxn modelId="{D70CA53E-E0C5-40D3-B40B-30FD1832D62D}" type="presParOf" srcId="{C2EF515B-9A5E-47ED-8138-DCD127C4A02B}" destId="{40017F30-8AFE-4887-937E-412B0DA25C2C}" srcOrd="11" destOrd="0" presId="urn:microsoft.com/office/officeart/2005/8/layout/vList2"/>
    <dgm:cxn modelId="{D516E66A-4326-44E4-9A01-D90D8335D818}" type="presParOf" srcId="{C2EF515B-9A5E-47ED-8138-DCD127C4A02B}" destId="{32E7029B-ACCB-4126-ADCE-3C32B0565D47}" srcOrd="12" destOrd="0" presId="urn:microsoft.com/office/officeart/2005/8/layout/vList2"/>
    <dgm:cxn modelId="{2A7F2458-7435-4E2B-9F42-51BBF76EAFC3}" type="presParOf" srcId="{C2EF515B-9A5E-47ED-8138-DCD127C4A02B}" destId="{93EBFE18-B0CC-489D-B424-0AC4794DFD9F}" srcOrd="13" destOrd="0" presId="urn:microsoft.com/office/officeart/2005/8/layout/vList2"/>
    <dgm:cxn modelId="{D1CCB776-323F-462F-87C2-24BCF85CFEFE}" type="presParOf" srcId="{C2EF515B-9A5E-47ED-8138-DCD127C4A02B}" destId="{AB55440E-DCFD-4C2D-AF9D-5AE78B78A870}"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EBDEC-5040-4180-92AC-015124584626}" type="datetimeFigureOut">
              <a:rPr lang="en-GB" smtClean="0"/>
              <a:t>23/10/2019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6128B-C57D-4867-B1BE-34C793CDF087}" type="slidenum">
              <a:rPr lang="en-GB" smtClean="0"/>
              <a:t>‹#›</a:t>
            </a:fld>
            <a:endParaRPr lang="en-GB"/>
          </a:p>
        </p:txBody>
      </p:sp>
    </p:spTree>
    <p:extLst>
      <p:ext uri="{BB962C8B-B14F-4D97-AF65-F5344CB8AC3E}">
        <p14:creationId xmlns:p14="http://schemas.microsoft.com/office/powerpoint/2010/main" val="34422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A6128B-C57D-4867-B1BE-34C793CDF087}" type="slidenum">
              <a:rPr lang="en-GB" smtClean="0"/>
              <a:t>3</a:t>
            </a:fld>
            <a:endParaRPr lang="en-GB"/>
          </a:p>
        </p:txBody>
      </p:sp>
    </p:spTree>
    <p:extLst>
      <p:ext uri="{BB962C8B-B14F-4D97-AF65-F5344CB8AC3E}">
        <p14:creationId xmlns:p14="http://schemas.microsoft.com/office/powerpoint/2010/main" val="1163531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A6128B-C57D-4867-B1BE-34C793CDF087}" type="slidenum">
              <a:rPr lang="en-GB" smtClean="0"/>
              <a:t>9</a:t>
            </a:fld>
            <a:endParaRPr lang="en-GB"/>
          </a:p>
        </p:txBody>
      </p:sp>
    </p:spTree>
    <p:extLst>
      <p:ext uri="{BB962C8B-B14F-4D97-AF65-F5344CB8AC3E}">
        <p14:creationId xmlns:p14="http://schemas.microsoft.com/office/powerpoint/2010/main" val="2656630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A6128B-C57D-4867-B1BE-34C793CDF087}" type="slidenum">
              <a:rPr lang="en-GB" smtClean="0"/>
              <a:t>10</a:t>
            </a:fld>
            <a:endParaRPr lang="en-GB"/>
          </a:p>
        </p:txBody>
      </p:sp>
    </p:spTree>
    <p:extLst>
      <p:ext uri="{BB962C8B-B14F-4D97-AF65-F5344CB8AC3E}">
        <p14:creationId xmlns:p14="http://schemas.microsoft.com/office/powerpoint/2010/main" val="1850198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A6128B-C57D-4867-B1BE-34C793CDF087}" type="slidenum">
              <a:rPr lang="en-GB" smtClean="0"/>
              <a:t>14</a:t>
            </a:fld>
            <a:endParaRPr lang="en-GB"/>
          </a:p>
        </p:txBody>
      </p:sp>
    </p:spTree>
    <p:extLst>
      <p:ext uri="{BB962C8B-B14F-4D97-AF65-F5344CB8AC3E}">
        <p14:creationId xmlns:p14="http://schemas.microsoft.com/office/powerpoint/2010/main" val="30988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A6128B-C57D-4867-B1BE-34C793CDF087}" type="slidenum">
              <a:rPr lang="en-GB" smtClean="0"/>
              <a:t>15</a:t>
            </a:fld>
            <a:endParaRPr lang="en-GB"/>
          </a:p>
        </p:txBody>
      </p:sp>
    </p:spTree>
    <p:extLst>
      <p:ext uri="{BB962C8B-B14F-4D97-AF65-F5344CB8AC3E}">
        <p14:creationId xmlns:p14="http://schemas.microsoft.com/office/powerpoint/2010/main" val="30724925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A6128B-C57D-4867-B1BE-34C793CDF087}" type="slidenum">
              <a:rPr lang="en-GB" smtClean="0"/>
              <a:t>17</a:t>
            </a:fld>
            <a:endParaRPr lang="en-GB"/>
          </a:p>
        </p:txBody>
      </p:sp>
    </p:spTree>
    <p:extLst>
      <p:ext uri="{BB962C8B-B14F-4D97-AF65-F5344CB8AC3E}">
        <p14:creationId xmlns:p14="http://schemas.microsoft.com/office/powerpoint/2010/main" val="1617971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EA6128B-C57D-4867-B1BE-34C793CDF087}" type="slidenum">
              <a:rPr lang="en-GB" smtClean="0"/>
              <a:t>23</a:t>
            </a:fld>
            <a:endParaRPr lang="en-GB"/>
          </a:p>
        </p:txBody>
      </p:sp>
    </p:spTree>
    <p:extLst>
      <p:ext uri="{BB962C8B-B14F-4D97-AF65-F5344CB8AC3E}">
        <p14:creationId xmlns:p14="http://schemas.microsoft.com/office/powerpoint/2010/main" val="171457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B3DC51-DB0B-467F-A5FC-53BE570B949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DF0FB83-08D4-4C86-B17F-446850F43D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C2D5DBF-4C61-44D7-B93A-C80BF253A0CA}"/>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5" name="Footer Placeholder 4">
            <a:extLst>
              <a:ext uri="{FF2B5EF4-FFF2-40B4-BE49-F238E27FC236}">
                <a16:creationId xmlns:a16="http://schemas.microsoft.com/office/drawing/2014/main" xmlns="" id="{5D633B93-7260-484F-A1AD-0E86963571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41B19E6-B30A-49E8-BC6F-FA7A8295EB48}"/>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489739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7380F8-79D2-4059-AA03-5106FB0481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A80109AA-B316-4D51-8C43-919177D51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F6B7EF7-7B2F-4852-B8C3-67BA6198773E}"/>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5" name="Footer Placeholder 4">
            <a:extLst>
              <a:ext uri="{FF2B5EF4-FFF2-40B4-BE49-F238E27FC236}">
                <a16:creationId xmlns:a16="http://schemas.microsoft.com/office/drawing/2014/main" xmlns="" id="{55883DBB-2654-4167-AADD-835939E527A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87AF67A-716D-4712-AEE9-B446C47C0603}"/>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3307239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F176C08-13AE-457E-96EB-BB3C36CAD24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881A8AB1-5519-4ACB-9DB6-355287EC7D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8275AD5-FF95-46BF-B2C2-934D8AAC587C}"/>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5" name="Footer Placeholder 4">
            <a:extLst>
              <a:ext uri="{FF2B5EF4-FFF2-40B4-BE49-F238E27FC236}">
                <a16:creationId xmlns:a16="http://schemas.microsoft.com/office/drawing/2014/main" xmlns="" id="{BB683A9A-B057-47A4-A963-BAB705FD5A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E0BF2FB-3CE5-4C02-8AD2-4FDD10B0984A}"/>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3289891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B14C2D-3333-44F5-A460-260B5D1133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7F359F7-DEFE-437D-ACE6-368D4FAD98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FD47C91-FB32-4627-8ED7-015611D522B2}"/>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5" name="Footer Placeholder 4">
            <a:extLst>
              <a:ext uri="{FF2B5EF4-FFF2-40B4-BE49-F238E27FC236}">
                <a16:creationId xmlns:a16="http://schemas.microsoft.com/office/drawing/2014/main" xmlns="" id="{CF7B865B-4517-474C-990E-3163EE5B2F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72C51E6-C8F1-40E0-A0CD-24A5724E2A6F}"/>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191526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3B5C2-9682-4AB0-AB7C-6FFF60EBEE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9F05DBD-149E-460E-9474-2B06CABE37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16D6915-DE7C-4EAB-9AAC-895AA1259DD2}"/>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5" name="Footer Placeholder 4">
            <a:extLst>
              <a:ext uri="{FF2B5EF4-FFF2-40B4-BE49-F238E27FC236}">
                <a16:creationId xmlns:a16="http://schemas.microsoft.com/office/drawing/2014/main" xmlns="" id="{52A19624-AF35-494A-B609-C66E10E020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CC6ED5F-65E7-49C5-98EA-3E081657D73D}"/>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3806312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6120F5-9EAB-48E7-B0B0-47CCB3FDFB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56AFCD0-5C1B-4F6E-ACF1-ABE3B5BEAAD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E36AD675-8B5C-40DC-9D86-C0ECD6E0A8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4546D1B-D885-4F3C-B6A8-3955A9A163F5}"/>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6" name="Footer Placeholder 5">
            <a:extLst>
              <a:ext uri="{FF2B5EF4-FFF2-40B4-BE49-F238E27FC236}">
                <a16:creationId xmlns:a16="http://schemas.microsoft.com/office/drawing/2014/main" xmlns="" id="{D912C78B-7FCD-4D07-A1C7-E5B25F2290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BC87A18-E647-4D5F-91AE-59551F844C5C}"/>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403896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A4B-EF5F-44B1-9ECB-23DDAAB5F8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FB045AD-C97F-43EA-935D-161A867D7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C6643A3-55B2-46E9-A4D8-AAAB8B9D05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D73C7D2-B328-42F9-B632-2FEE3E58E7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0A42587-B076-4135-BD5D-7E33C6A3F9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B1D1F0E2-E2B6-4511-B0A8-F756B95AF436}"/>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8" name="Footer Placeholder 7">
            <a:extLst>
              <a:ext uri="{FF2B5EF4-FFF2-40B4-BE49-F238E27FC236}">
                <a16:creationId xmlns:a16="http://schemas.microsoft.com/office/drawing/2014/main" xmlns="" id="{188645A3-151F-4665-97D4-6AFE367804A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6010F00-24F3-463B-9FAB-73734CEB004F}"/>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990832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054BE5-C8EB-438D-A1E3-5D208C1C309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11E393E3-09CD-478D-912F-9996485A0470}"/>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4" name="Footer Placeholder 3">
            <a:extLst>
              <a:ext uri="{FF2B5EF4-FFF2-40B4-BE49-F238E27FC236}">
                <a16:creationId xmlns:a16="http://schemas.microsoft.com/office/drawing/2014/main" xmlns="" id="{1FF503F1-0398-4305-BCD7-19F8FE192F3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2CF2202D-FB53-4C96-9470-CD50EA3521CA}"/>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2228499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079B402-15DC-4078-8844-3DD6171B702B}"/>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3" name="Footer Placeholder 2">
            <a:extLst>
              <a:ext uri="{FF2B5EF4-FFF2-40B4-BE49-F238E27FC236}">
                <a16:creationId xmlns:a16="http://schemas.microsoft.com/office/drawing/2014/main" xmlns="" id="{A098040F-F7C9-4833-AC94-5C61BE00895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8F75C58-8542-4FE5-AEF9-1B04F1886D21}"/>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211822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35B1C8-A8A2-4411-A3EA-35064F63EF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0E4B661-8730-4437-936E-B84AB455E3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D06B3359-FE6D-418E-A365-7BE6C1D41B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A4DD662-1A26-41E0-9651-3009D481567D}"/>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6" name="Footer Placeholder 5">
            <a:extLst>
              <a:ext uri="{FF2B5EF4-FFF2-40B4-BE49-F238E27FC236}">
                <a16:creationId xmlns:a16="http://schemas.microsoft.com/office/drawing/2014/main" xmlns="" id="{F59FD1EB-DC78-4C64-B67A-B7CA81F91C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F72F81F-5BD6-4DBE-A3FD-BDB6B843EE49}"/>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397121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2C37A0-AFE5-4A6E-9D5B-54B7B0CC9D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7C44DF7-8D54-48E9-B999-C45C30CE7B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985F007E-02AF-4184-B2A1-C8CC7DB03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633ED67-9E55-40B9-8F9E-DA4A6884B2EE}"/>
              </a:ext>
            </a:extLst>
          </p:cNvPr>
          <p:cNvSpPr>
            <a:spLocks noGrp="1"/>
          </p:cNvSpPr>
          <p:nvPr>
            <p:ph type="dt" sz="half" idx="10"/>
          </p:nvPr>
        </p:nvSpPr>
        <p:spPr/>
        <p:txBody>
          <a:bodyPr/>
          <a:lstStyle/>
          <a:p>
            <a:fld id="{AFE4D3E7-E211-4849-9EDE-BD62C7F67A44}" type="datetimeFigureOut">
              <a:rPr lang="en-GB" smtClean="0"/>
              <a:t>23/10/2019</a:t>
            </a:fld>
            <a:endParaRPr lang="en-GB"/>
          </a:p>
        </p:txBody>
      </p:sp>
      <p:sp>
        <p:nvSpPr>
          <p:cNvPr id="6" name="Footer Placeholder 5">
            <a:extLst>
              <a:ext uri="{FF2B5EF4-FFF2-40B4-BE49-F238E27FC236}">
                <a16:creationId xmlns:a16="http://schemas.microsoft.com/office/drawing/2014/main" xmlns="" id="{7980F8A1-CD0C-402F-B03A-9819DB4038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31D096D-B1DD-4338-A8F3-E7B3C23AD599}"/>
              </a:ext>
            </a:extLst>
          </p:cNvPr>
          <p:cNvSpPr>
            <a:spLocks noGrp="1"/>
          </p:cNvSpPr>
          <p:nvPr>
            <p:ph type="sldNum" sz="quarter" idx="12"/>
          </p:nvPr>
        </p:nvSpPr>
        <p:spPr/>
        <p:txBody>
          <a:bodyPr/>
          <a:lstStyle/>
          <a:p>
            <a:fld id="{721FF52A-0D41-47FA-BDCF-5F76C0CE89E1}" type="slidenum">
              <a:rPr lang="en-GB" smtClean="0"/>
              <a:t>‹#›</a:t>
            </a:fld>
            <a:endParaRPr lang="en-GB"/>
          </a:p>
        </p:txBody>
      </p:sp>
    </p:spTree>
    <p:extLst>
      <p:ext uri="{BB962C8B-B14F-4D97-AF65-F5344CB8AC3E}">
        <p14:creationId xmlns:p14="http://schemas.microsoft.com/office/powerpoint/2010/main" val="4090656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F99B78C-DCE1-4B81-A8AB-356C473E0D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47AB602-1678-462F-A276-EE2971970B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3A1EFC7-43A8-4B5F-80F4-63E3C8929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4D3E7-E211-4849-9EDE-BD62C7F67A44}" type="datetimeFigureOut">
              <a:rPr lang="en-GB" smtClean="0"/>
              <a:t>23/10/2019</a:t>
            </a:fld>
            <a:endParaRPr lang="en-GB"/>
          </a:p>
        </p:txBody>
      </p:sp>
      <p:sp>
        <p:nvSpPr>
          <p:cNvPr id="5" name="Footer Placeholder 4">
            <a:extLst>
              <a:ext uri="{FF2B5EF4-FFF2-40B4-BE49-F238E27FC236}">
                <a16:creationId xmlns:a16="http://schemas.microsoft.com/office/drawing/2014/main" xmlns="" id="{3B8ED215-F8CF-4D0E-84ED-F2F04BA88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A055B2F-78D0-493D-BE94-4FA862D8D1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1FF52A-0D41-47FA-BDCF-5F76C0CE89E1}" type="slidenum">
              <a:rPr lang="en-GB" smtClean="0"/>
              <a:t>‹#›</a:t>
            </a:fld>
            <a:endParaRPr lang="en-GB"/>
          </a:p>
        </p:txBody>
      </p:sp>
    </p:spTree>
    <p:extLst>
      <p:ext uri="{BB962C8B-B14F-4D97-AF65-F5344CB8AC3E}">
        <p14:creationId xmlns:p14="http://schemas.microsoft.com/office/powerpoint/2010/main" val="39730070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6.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png"/><Relationship Id="rId7" Type="http://schemas.openxmlformats.org/officeDocument/2006/relationships/diagramColors" Target="../diagrams/colors7.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6.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72257994-BD97-4691-8B89-198A6D2BAB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918509"/>
            <a:ext cx="12192000" cy="193949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E60EEE81-B7C9-438A-A5A1-4A7303382EED}"/>
              </a:ext>
            </a:extLst>
          </p:cNvPr>
          <p:cNvSpPr>
            <a:spLocks noGrp="1"/>
          </p:cNvSpPr>
          <p:nvPr>
            <p:ph type="ctrTitle"/>
          </p:nvPr>
        </p:nvSpPr>
        <p:spPr>
          <a:xfrm>
            <a:off x="1600200" y="4269282"/>
            <a:ext cx="8991600" cy="1264762"/>
          </a:xfrm>
          <a:solidFill>
            <a:srgbClr val="FFFFFF"/>
          </a:solidFill>
          <a:ln w="38100">
            <a:solidFill>
              <a:srgbClr val="404040"/>
            </a:solidFill>
            <a:miter lim="800000"/>
          </a:ln>
        </p:spPr>
        <p:txBody>
          <a:bodyPr anchor="ctr">
            <a:normAutofit/>
          </a:bodyPr>
          <a:lstStyle/>
          <a:p>
            <a:r>
              <a:rPr lang="en-GB" sz="4000" dirty="0">
                <a:solidFill>
                  <a:srgbClr val="404040"/>
                </a:solidFill>
                <a:latin typeface="Bahnschrift SemiLight SemiConde" panose="020B0502040204020203" pitchFamily="34" charset="0"/>
                <a:cs typeface="Aparajita" panose="020B0502040204020203" pitchFamily="18" charset="0"/>
              </a:rPr>
              <a:t>Cost-effective ‘basic’ on-farm measures to reduce water pollution</a:t>
            </a:r>
          </a:p>
        </p:txBody>
      </p:sp>
      <p:sp>
        <p:nvSpPr>
          <p:cNvPr id="3" name="Subtitle 2">
            <a:extLst>
              <a:ext uri="{FF2B5EF4-FFF2-40B4-BE49-F238E27FC236}">
                <a16:creationId xmlns:a16="http://schemas.microsoft.com/office/drawing/2014/main" xmlns="" id="{0D026057-C1FE-4C2F-B99D-A7CA5E4EB6FE}"/>
              </a:ext>
            </a:extLst>
          </p:cNvPr>
          <p:cNvSpPr>
            <a:spLocks noGrp="1"/>
          </p:cNvSpPr>
          <p:nvPr>
            <p:ph type="subTitle" idx="1"/>
          </p:nvPr>
        </p:nvSpPr>
        <p:spPr>
          <a:xfrm>
            <a:off x="2695194" y="5688535"/>
            <a:ext cx="6801612" cy="919332"/>
          </a:xfrm>
        </p:spPr>
        <p:txBody>
          <a:bodyPr>
            <a:normAutofit fontScale="92500" lnSpcReduction="10000"/>
          </a:bodyPr>
          <a:lstStyle/>
          <a:p>
            <a:r>
              <a:rPr lang="en-GB" sz="1600" dirty="0">
                <a:solidFill>
                  <a:srgbClr val="FFFFFF"/>
                </a:solidFill>
                <a:effectLst>
                  <a:outerShdw blurRad="38100" dist="38100" dir="2700000" algn="tl">
                    <a:srgbClr val="000000">
                      <a:alpha val="43137"/>
                    </a:srgbClr>
                  </a:outerShdw>
                </a:effectLst>
              </a:rPr>
              <a:t>Emma Pilgrim &amp; Michael Winter (University of Exeter)</a:t>
            </a:r>
          </a:p>
          <a:p>
            <a:r>
              <a:rPr lang="en-GB" sz="1600" dirty="0">
                <a:solidFill>
                  <a:srgbClr val="FFFFFF"/>
                </a:solidFill>
                <a:effectLst>
                  <a:outerShdw blurRad="38100" dist="38100" dir="2700000" algn="tl">
                    <a:srgbClr val="000000">
                      <a:alpha val="43137"/>
                    </a:srgbClr>
                  </a:outerShdw>
                </a:effectLst>
              </a:rPr>
              <a:t>Adie Collins &amp; Yusheng Zhang (Rothamsted Research)</a:t>
            </a:r>
          </a:p>
          <a:p>
            <a:r>
              <a:rPr lang="en-GB" sz="1600" dirty="0">
                <a:solidFill>
                  <a:srgbClr val="FFFFFF"/>
                </a:solidFill>
                <a:effectLst>
                  <a:outerShdw blurRad="38100" dist="38100" dir="2700000" algn="tl">
                    <a:srgbClr val="000000">
                      <a:alpha val="43137"/>
                    </a:srgbClr>
                  </a:outerShdw>
                </a:effectLst>
              </a:rPr>
              <a:t>Richard Gooday &amp; Dave Skirvin (RSK ADAS)</a:t>
            </a:r>
          </a:p>
        </p:txBody>
      </p:sp>
      <p:pic>
        <p:nvPicPr>
          <p:cNvPr id="7" name="Picture 6">
            <a:extLst>
              <a:ext uri="{FF2B5EF4-FFF2-40B4-BE49-F238E27FC236}">
                <a16:creationId xmlns:a16="http://schemas.microsoft.com/office/drawing/2014/main" xmlns="" id="{AB031D67-BEB8-407A-9F1A-BB12EBFEAB8F}"/>
              </a:ext>
            </a:extLst>
          </p:cNvPr>
          <p:cNvPicPr>
            <a:picLocks noChangeAspect="1"/>
          </p:cNvPicPr>
          <p:nvPr/>
        </p:nvPicPr>
        <p:blipFill rotWithShape="1">
          <a:blip r:embed="rId2"/>
          <a:srcRect l="2000"/>
          <a:stretch/>
        </p:blipFill>
        <p:spPr>
          <a:xfrm>
            <a:off x="643467" y="1510976"/>
            <a:ext cx="5291667" cy="1984374"/>
          </a:xfrm>
          <a:prstGeom prst="rect">
            <a:avLst/>
          </a:prstGeom>
          <a:ln w="38100">
            <a:solidFill>
              <a:schemeClr val="bg2">
                <a:lumMod val="50000"/>
              </a:schemeClr>
            </a:solidFill>
          </a:ln>
        </p:spPr>
      </p:pic>
      <p:pic>
        <p:nvPicPr>
          <p:cNvPr id="8" name="Picture 7">
            <a:extLst>
              <a:ext uri="{FF2B5EF4-FFF2-40B4-BE49-F238E27FC236}">
                <a16:creationId xmlns:a16="http://schemas.microsoft.com/office/drawing/2014/main" xmlns="" id="{DDBA17DE-801B-4F81-8EDB-30C28CD1E029}"/>
              </a:ext>
            </a:extLst>
          </p:cNvPr>
          <p:cNvPicPr>
            <a:picLocks noChangeAspect="1"/>
          </p:cNvPicPr>
          <p:nvPr/>
        </p:nvPicPr>
        <p:blipFill>
          <a:blip r:embed="rId3"/>
          <a:stretch>
            <a:fillRect/>
          </a:stretch>
        </p:blipFill>
        <p:spPr>
          <a:xfrm>
            <a:off x="6096000" y="1510976"/>
            <a:ext cx="5512156" cy="1984374"/>
          </a:xfrm>
          <a:prstGeom prst="rect">
            <a:avLst/>
          </a:prstGeom>
          <a:ln w="38100">
            <a:solidFill>
              <a:schemeClr val="bg2">
                <a:lumMod val="50000"/>
              </a:schemeClr>
            </a:solidFill>
          </a:ln>
        </p:spPr>
      </p:pic>
      <p:pic>
        <p:nvPicPr>
          <p:cNvPr id="1028" name="Picture 4" descr="Image result for demonstration test catchment project">
            <a:extLst>
              <a:ext uri="{FF2B5EF4-FFF2-40B4-BE49-F238E27FC236}">
                <a16:creationId xmlns:a16="http://schemas.microsoft.com/office/drawing/2014/main" xmlns="" id="{023401AC-BA55-4A65-9B3C-406E2773D9D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54253" y="207738"/>
            <a:ext cx="1153903" cy="6837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7CAAA419-344D-41D0-9968-06B583C72670}"/>
              </a:ext>
            </a:extLst>
          </p:cNvPr>
          <p:cNvSpPr txBox="1"/>
          <p:nvPr/>
        </p:nvSpPr>
        <p:spPr>
          <a:xfrm>
            <a:off x="422978" y="367712"/>
            <a:ext cx="5512156" cy="369332"/>
          </a:xfrm>
          <a:prstGeom prst="rect">
            <a:avLst/>
          </a:prstGeom>
          <a:noFill/>
        </p:spPr>
        <p:txBody>
          <a:bodyPr wrap="square" rtlCol="0">
            <a:spAutoFit/>
          </a:bodyPr>
          <a:lstStyle/>
          <a:p>
            <a:r>
              <a:rPr lang="en-GB" dirty="0">
                <a:solidFill>
                  <a:schemeClr val="bg2">
                    <a:lumMod val="75000"/>
                  </a:schemeClr>
                </a:solidFill>
                <a:latin typeface="Bahnschrift SemiLight SemiConde" panose="020B0502040204020203" pitchFamily="34" charset="0"/>
                <a:cs typeface="Arial" panose="020B0604020202020204" pitchFamily="34" charset="0"/>
              </a:rPr>
              <a:t>SCIENCE, POLICY AND PRACTICE NOTE I</a:t>
            </a:r>
          </a:p>
        </p:txBody>
      </p:sp>
    </p:spTree>
    <p:extLst>
      <p:ext uri="{BB962C8B-B14F-4D97-AF65-F5344CB8AC3E}">
        <p14:creationId xmlns:p14="http://schemas.microsoft.com/office/powerpoint/2010/main" val="3675338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F06677A-BCFA-47C4-9719-C2C00EC9E6CF}"/>
              </a:ext>
            </a:extLst>
          </p:cNvPr>
          <p:cNvPicPr>
            <a:picLocks noChangeAspect="1"/>
          </p:cNvPicPr>
          <p:nvPr/>
        </p:nvPicPr>
        <p:blipFill rotWithShape="1">
          <a:blip r:embed="rId3"/>
          <a:srcRect l="6606"/>
          <a:stretch/>
        </p:blipFill>
        <p:spPr>
          <a:xfrm>
            <a:off x="-2" y="1292058"/>
            <a:ext cx="12192001" cy="3447738"/>
          </a:xfrm>
          <a:prstGeom prst="rect">
            <a:avLst/>
          </a:prstGeom>
        </p:spPr>
      </p:pic>
      <p:pic>
        <p:nvPicPr>
          <p:cNvPr id="6" name="Picture 8">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Oval 10">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6FAE127-9675-4287-83F2-0471679F7FB9}"/>
              </a:ext>
            </a:extLst>
          </p:cNvPr>
          <p:cNvSpPr>
            <a:spLocks noGrp="1"/>
          </p:cNvSpPr>
          <p:nvPr>
            <p:ph type="title"/>
          </p:nvPr>
        </p:nvSpPr>
        <p:spPr>
          <a:xfrm>
            <a:off x="4292553" y="0"/>
            <a:ext cx="3606892" cy="1509931"/>
          </a:xfrm>
        </p:spPr>
        <p:txBody>
          <a:bodyPr>
            <a:normAutofit/>
          </a:bodyPr>
          <a:lstStyle/>
          <a:p>
            <a:pPr algn="ctr"/>
            <a:r>
              <a:rPr lang="en-GB" sz="4000" dirty="0">
                <a:solidFill>
                  <a:srgbClr val="000000"/>
                </a:solidFill>
              </a:rPr>
              <a:t>Soil compaction</a:t>
            </a:r>
          </a:p>
        </p:txBody>
      </p:sp>
      <p:sp>
        <p:nvSpPr>
          <p:cNvPr id="3" name="Content Placeholder 2">
            <a:extLst>
              <a:ext uri="{FF2B5EF4-FFF2-40B4-BE49-F238E27FC236}">
                <a16:creationId xmlns:a16="http://schemas.microsoft.com/office/drawing/2014/main" xmlns="" id="{005AA27E-29DD-4772-8243-FBC1061B083D}"/>
              </a:ext>
            </a:extLst>
          </p:cNvPr>
          <p:cNvSpPr>
            <a:spLocks noGrp="1"/>
          </p:cNvSpPr>
          <p:nvPr>
            <p:ph idx="1"/>
          </p:nvPr>
        </p:nvSpPr>
        <p:spPr>
          <a:xfrm>
            <a:off x="218192" y="4145477"/>
            <a:ext cx="10305430" cy="2606832"/>
          </a:xfrm>
        </p:spPr>
        <p:txBody>
          <a:bodyPr anchor="ctr">
            <a:normAutofit/>
          </a:bodyPr>
          <a:lstStyle/>
          <a:p>
            <a:pPr algn="just"/>
            <a:r>
              <a:rPr lang="en-GB" sz="2200" dirty="0">
                <a:solidFill>
                  <a:srgbClr val="000000"/>
                </a:solidFill>
              </a:rPr>
              <a:t>Compaction may not be immediately obvious as it can be subtle; less severe compaction occurs within fields and can be found at various levels in the soil profile</a:t>
            </a:r>
          </a:p>
          <a:p>
            <a:pPr algn="just"/>
            <a:r>
              <a:rPr lang="en-GB" sz="2200" dirty="0">
                <a:solidFill>
                  <a:srgbClr val="000000"/>
                </a:solidFill>
              </a:rPr>
              <a:t>All compaction restricts downward water movement and can lead to surface saturation and surface run-off</a:t>
            </a:r>
          </a:p>
          <a:p>
            <a:pPr algn="just"/>
            <a:r>
              <a:rPr lang="en-GB" sz="2200" dirty="0">
                <a:solidFill>
                  <a:srgbClr val="000000"/>
                </a:solidFill>
              </a:rPr>
              <a:t>Compaction may not radically affect crop yield so is unlikely to be a high priority for farmers, but has major consequences off-farm (flooding/water pollution)</a:t>
            </a:r>
          </a:p>
        </p:txBody>
      </p:sp>
      <p:pic>
        <p:nvPicPr>
          <p:cNvPr id="13" name="Picture 4" descr="Image result for demonstration test catchment project">
            <a:extLst>
              <a:ext uri="{FF2B5EF4-FFF2-40B4-BE49-F238E27FC236}">
                <a16:creationId xmlns:a16="http://schemas.microsoft.com/office/drawing/2014/main" xmlns="" id="{2520EE9E-C091-4731-B584-D5F030AD305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79DA54EF-04E4-4930-9C42-50DC13739F51}"/>
              </a:ext>
            </a:extLst>
          </p:cNvPr>
          <p:cNvSpPr txBox="1"/>
          <p:nvPr/>
        </p:nvSpPr>
        <p:spPr>
          <a:xfrm>
            <a:off x="218192" y="6377451"/>
            <a:ext cx="9650199" cy="646331"/>
          </a:xfrm>
          <a:prstGeom prst="rect">
            <a:avLst/>
          </a:prstGeom>
          <a:noFill/>
        </p:spPr>
        <p:txBody>
          <a:bodyPr wrap="square" rtlCol="0">
            <a:spAutoFit/>
          </a:bodyPr>
          <a:lstStyle/>
          <a:p>
            <a:endParaRPr lang="en-GB" sz="1200" dirty="0">
              <a:solidFill>
                <a:srgbClr val="000000"/>
              </a:solidFill>
            </a:endParaRPr>
          </a:p>
          <a:p>
            <a:r>
              <a:rPr lang="en-GB" sz="1200" i="1" dirty="0">
                <a:solidFill>
                  <a:srgbClr val="000000"/>
                </a:solidFill>
              </a:rPr>
              <a:t>For more details refer to Future Farming and Environment Evidence Compendium and Soils and Natural Flood Management under Further Information</a:t>
            </a:r>
          </a:p>
          <a:p>
            <a:endParaRPr lang="en-GB" sz="1200" dirty="0"/>
          </a:p>
        </p:txBody>
      </p:sp>
    </p:spTree>
    <p:extLst>
      <p:ext uri="{BB962C8B-B14F-4D97-AF65-F5344CB8AC3E}">
        <p14:creationId xmlns:p14="http://schemas.microsoft.com/office/powerpoint/2010/main" val="9914291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B33048-F024-4E06-A742-58BBE5231B53}"/>
              </a:ext>
            </a:extLst>
          </p:cNvPr>
          <p:cNvPicPr>
            <a:picLocks noChangeAspect="1"/>
          </p:cNvPicPr>
          <p:nvPr/>
        </p:nvPicPr>
        <p:blipFill rotWithShape="1">
          <a:blip r:embed="rId2"/>
          <a:srcRect l="3383" r="2569" b="-1"/>
          <a:stretch/>
        </p:blipFill>
        <p:spPr>
          <a:xfrm>
            <a:off x="-1" y="10"/>
            <a:ext cx="12192001" cy="4666928"/>
          </a:xfrm>
          <a:prstGeom prst="rect">
            <a:avLst/>
          </a:prstGeom>
        </p:spPr>
      </p:pic>
      <p:pic>
        <p:nvPicPr>
          <p:cNvPr id="9" name="Picture 8">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Oval 10">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AD4B48CB-E6BD-46B7-A55B-0A4320E7BF78}"/>
              </a:ext>
            </a:extLst>
          </p:cNvPr>
          <p:cNvSpPr>
            <a:spLocks noGrp="1"/>
          </p:cNvSpPr>
          <p:nvPr>
            <p:ph type="title"/>
          </p:nvPr>
        </p:nvSpPr>
        <p:spPr>
          <a:xfrm>
            <a:off x="898359" y="4712836"/>
            <a:ext cx="3336758" cy="1509931"/>
          </a:xfrm>
        </p:spPr>
        <p:txBody>
          <a:bodyPr>
            <a:normAutofit/>
          </a:bodyPr>
          <a:lstStyle/>
          <a:p>
            <a:pPr algn="ctr"/>
            <a:r>
              <a:rPr lang="en-GB" sz="3200" dirty="0">
                <a:solidFill>
                  <a:srgbClr val="000000"/>
                </a:solidFill>
              </a:rPr>
              <a:t>Sources of diffuse pollution</a:t>
            </a:r>
          </a:p>
        </p:txBody>
      </p:sp>
      <p:sp>
        <p:nvSpPr>
          <p:cNvPr id="3" name="Content Placeholder 2">
            <a:extLst>
              <a:ext uri="{FF2B5EF4-FFF2-40B4-BE49-F238E27FC236}">
                <a16:creationId xmlns:a16="http://schemas.microsoft.com/office/drawing/2014/main" xmlns="" id="{9152861D-7B3D-4953-B308-A30805839DD6}"/>
              </a:ext>
            </a:extLst>
          </p:cNvPr>
          <p:cNvSpPr>
            <a:spLocks noGrp="1"/>
          </p:cNvSpPr>
          <p:nvPr>
            <p:ph idx="1"/>
          </p:nvPr>
        </p:nvSpPr>
        <p:spPr>
          <a:xfrm>
            <a:off x="4860758" y="4172407"/>
            <a:ext cx="7154779" cy="2590790"/>
          </a:xfrm>
        </p:spPr>
        <p:txBody>
          <a:bodyPr anchor="ctr">
            <a:normAutofit fontScale="92500"/>
          </a:bodyPr>
          <a:lstStyle/>
          <a:p>
            <a:pPr marL="0" indent="0" algn="just">
              <a:buNone/>
            </a:pPr>
            <a:r>
              <a:rPr lang="en-GB" sz="2400" dirty="0">
                <a:solidFill>
                  <a:srgbClr val="000000"/>
                </a:solidFill>
              </a:rPr>
              <a:t>The Water Framework Directive’s (WFD) reasons for failure database was used to identify key sources of diffuse pollution</a:t>
            </a:r>
          </a:p>
          <a:p>
            <a:pPr marL="0" indent="0" algn="just">
              <a:buNone/>
            </a:pPr>
            <a:r>
              <a:rPr lang="en-GB" sz="2400" dirty="0">
                <a:solidFill>
                  <a:srgbClr val="000000"/>
                </a:solidFill>
              </a:rPr>
              <a:t>The most important identifiable on-farm sources were:</a:t>
            </a:r>
          </a:p>
          <a:p>
            <a:pPr marL="514350" indent="-514350" algn="just">
              <a:buAutoNum type="arabicPeriod"/>
            </a:pPr>
            <a:r>
              <a:rPr lang="en-GB" sz="2400" dirty="0">
                <a:solidFill>
                  <a:srgbClr val="000000"/>
                </a:solidFill>
              </a:rPr>
              <a:t>Arable fields (26%)</a:t>
            </a:r>
          </a:p>
          <a:p>
            <a:pPr marL="514350" indent="-514350" algn="just">
              <a:buAutoNum type="arabicPeriod"/>
            </a:pPr>
            <a:r>
              <a:rPr lang="en-GB" sz="2400" dirty="0">
                <a:solidFill>
                  <a:srgbClr val="000000"/>
                </a:solidFill>
              </a:rPr>
              <a:t>Mixed agricultural run-off (21-24%)</a:t>
            </a:r>
          </a:p>
          <a:p>
            <a:pPr marL="514350" indent="-514350" algn="just">
              <a:buAutoNum type="arabicPeriod"/>
            </a:pPr>
            <a:r>
              <a:rPr lang="en-GB" sz="2400" dirty="0">
                <a:solidFill>
                  <a:srgbClr val="000000"/>
                </a:solidFill>
              </a:rPr>
              <a:t>Dairy/beef fields (13%)</a:t>
            </a:r>
          </a:p>
        </p:txBody>
      </p:sp>
      <p:pic>
        <p:nvPicPr>
          <p:cNvPr id="7" name="Picture 4" descr="Image result for demonstration test catchment project">
            <a:extLst>
              <a:ext uri="{FF2B5EF4-FFF2-40B4-BE49-F238E27FC236}">
                <a16:creationId xmlns:a16="http://schemas.microsoft.com/office/drawing/2014/main" xmlns="" id="{2E3DD621-3B28-4C77-B0CB-CB2DAE9FFA5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374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B81C8B0-AC59-49B5-9C1D-EEF3FC31FBC0}"/>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8614" r="24254" b="-2"/>
          <a:stretch/>
        </p:blipFill>
        <p:spPr>
          <a:xfrm>
            <a:off x="5797543" y="10"/>
            <a:ext cx="6394152" cy="6857990"/>
          </a:xfrm>
          <a:prstGeom prst="rect">
            <a:avLst/>
          </a:prstGeom>
        </p:spPr>
      </p:pic>
      <p:pic>
        <p:nvPicPr>
          <p:cNvPr id="10" name="Picture 10">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D564F291-A67E-4327-9950-6E4B8F8A22C0}"/>
              </a:ext>
            </a:extLst>
          </p:cNvPr>
          <p:cNvSpPr>
            <a:spLocks noGrp="1"/>
          </p:cNvSpPr>
          <p:nvPr>
            <p:ph type="title"/>
          </p:nvPr>
        </p:nvSpPr>
        <p:spPr>
          <a:xfrm>
            <a:off x="2217865" y="402166"/>
            <a:ext cx="3579373" cy="1311664"/>
          </a:xfrm>
        </p:spPr>
        <p:txBody>
          <a:bodyPr>
            <a:noAutofit/>
          </a:bodyPr>
          <a:lstStyle/>
          <a:p>
            <a:pPr algn="ctr"/>
            <a:r>
              <a:rPr lang="en-GB" sz="2800" dirty="0">
                <a:solidFill>
                  <a:srgbClr val="000000"/>
                </a:solidFill>
              </a:rPr>
              <a:t>The Demonstration Test Catchment Project (DTC)</a:t>
            </a:r>
          </a:p>
        </p:txBody>
      </p:sp>
      <p:sp>
        <p:nvSpPr>
          <p:cNvPr id="3" name="Content Placeholder 2">
            <a:extLst>
              <a:ext uri="{FF2B5EF4-FFF2-40B4-BE49-F238E27FC236}">
                <a16:creationId xmlns:a16="http://schemas.microsoft.com/office/drawing/2014/main" xmlns="" id="{75948D35-950F-43C3-AB8F-2C4D401E11FD}"/>
              </a:ext>
            </a:extLst>
          </p:cNvPr>
          <p:cNvSpPr>
            <a:spLocks noGrp="1"/>
          </p:cNvSpPr>
          <p:nvPr>
            <p:ph idx="1"/>
          </p:nvPr>
        </p:nvSpPr>
        <p:spPr>
          <a:xfrm>
            <a:off x="506426" y="1713830"/>
            <a:ext cx="5589573" cy="4943644"/>
          </a:xfrm>
        </p:spPr>
        <p:txBody>
          <a:bodyPr anchor="ctr">
            <a:normAutofit lnSpcReduction="10000"/>
          </a:bodyPr>
          <a:lstStyle/>
          <a:p>
            <a:pPr marL="0" indent="0">
              <a:buNone/>
            </a:pPr>
            <a:r>
              <a:rPr lang="en-GB" sz="2000" dirty="0">
                <a:solidFill>
                  <a:srgbClr val="000000"/>
                </a:solidFill>
              </a:rPr>
              <a:t>DTC is a multi-partner collaborative research programme comprising academics, farmers, industry experts, environmental organisations and policymakers which explores solutions to improving water quality in agricultural landscapes. </a:t>
            </a:r>
          </a:p>
          <a:p>
            <a:pPr marL="0" indent="0">
              <a:buNone/>
            </a:pPr>
            <a:r>
              <a:rPr lang="en-GB" sz="2000" dirty="0">
                <a:solidFill>
                  <a:srgbClr val="000000"/>
                </a:solidFill>
              </a:rPr>
              <a:t>The effects of different mitigation measures have been monitored from 2010/11 - 2019 in four river systems: </a:t>
            </a:r>
          </a:p>
          <a:p>
            <a:pPr marL="514350" indent="-514350">
              <a:buAutoNum type="arabicPeriod"/>
            </a:pPr>
            <a:r>
              <a:rPr lang="en-GB" sz="2000" dirty="0">
                <a:solidFill>
                  <a:srgbClr val="000000"/>
                </a:solidFill>
              </a:rPr>
              <a:t>Eden (Cumbria)</a:t>
            </a:r>
          </a:p>
          <a:p>
            <a:pPr marL="514350" indent="-514350">
              <a:buAutoNum type="arabicPeriod"/>
            </a:pPr>
            <a:r>
              <a:rPr lang="en-GB" sz="2000" dirty="0">
                <a:solidFill>
                  <a:srgbClr val="000000"/>
                </a:solidFill>
              </a:rPr>
              <a:t>Avon (Hampshire, Wiltshire)</a:t>
            </a:r>
          </a:p>
          <a:p>
            <a:pPr marL="514350" indent="-514350">
              <a:buAutoNum type="arabicPeriod"/>
            </a:pPr>
            <a:r>
              <a:rPr lang="en-GB" sz="2000" dirty="0">
                <a:solidFill>
                  <a:srgbClr val="000000"/>
                </a:solidFill>
              </a:rPr>
              <a:t>Wensum (Norfolk)</a:t>
            </a:r>
          </a:p>
          <a:p>
            <a:pPr marL="514350" indent="-514350">
              <a:buAutoNum type="arabicPeriod"/>
            </a:pPr>
            <a:r>
              <a:rPr lang="en-GB" sz="2000" dirty="0">
                <a:solidFill>
                  <a:srgbClr val="000000"/>
                </a:solidFill>
              </a:rPr>
              <a:t> Tamar (Devon/Cornwall)</a:t>
            </a:r>
          </a:p>
          <a:p>
            <a:pPr marL="0" indent="0">
              <a:buNone/>
            </a:pPr>
            <a:r>
              <a:rPr lang="en-GB" sz="2000" dirty="0">
                <a:solidFill>
                  <a:srgbClr val="000000"/>
                </a:solidFill>
              </a:rPr>
              <a:t> As these catchments represent major UK soil/rainfall combinations found on typical English and Welsh farms, the data collected from this work can be applied to other locations</a:t>
            </a:r>
          </a:p>
        </p:txBody>
      </p:sp>
      <p:pic>
        <p:nvPicPr>
          <p:cNvPr id="14" name="Picture 4" descr="Image result for demonstration test catchment project">
            <a:extLst>
              <a:ext uri="{FF2B5EF4-FFF2-40B4-BE49-F238E27FC236}">
                <a16:creationId xmlns:a16="http://schemas.microsoft.com/office/drawing/2014/main" xmlns="" id="{00B8D254-FD5E-40D9-9695-E06C185371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26" y="522897"/>
            <a:ext cx="1671310" cy="990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18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9F11D9FA-75FF-4888-9282-F53EF5933CAB}"/>
              </a:ext>
            </a:extLst>
          </p:cNvPr>
          <p:cNvSpPr>
            <a:spLocks noGrp="1"/>
          </p:cNvSpPr>
          <p:nvPr>
            <p:ph type="title"/>
          </p:nvPr>
        </p:nvSpPr>
        <p:spPr>
          <a:xfrm>
            <a:off x="863029" y="1012004"/>
            <a:ext cx="3416158" cy="4795408"/>
          </a:xfrm>
        </p:spPr>
        <p:txBody>
          <a:bodyPr>
            <a:normAutofit/>
          </a:bodyPr>
          <a:lstStyle/>
          <a:p>
            <a:pPr algn="ctr"/>
            <a:r>
              <a:rPr lang="en-GB" sz="4100" dirty="0">
                <a:solidFill>
                  <a:srgbClr val="FFFFFF"/>
                </a:solidFill>
              </a:rPr>
              <a:t>Recent research from DTC</a:t>
            </a:r>
          </a:p>
        </p:txBody>
      </p:sp>
      <p:graphicFrame>
        <p:nvGraphicFramePr>
          <p:cNvPr id="13" name="Content Placeholder 2">
            <a:extLst>
              <a:ext uri="{FF2B5EF4-FFF2-40B4-BE49-F238E27FC236}">
                <a16:creationId xmlns:a16="http://schemas.microsoft.com/office/drawing/2014/main" xmlns="" id="{D9904045-CA61-4792-80CB-FCFB9285DAAB}"/>
              </a:ext>
            </a:extLst>
          </p:cNvPr>
          <p:cNvGraphicFramePr>
            <a:graphicFrameLocks noGrp="1"/>
          </p:cNvGraphicFramePr>
          <p:nvPr>
            <p:ph idx="1"/>
            <p:extLst>
              <p:ext uri="{D42A27DB-BD31-4B8C-83A1-F6EECF244321}">
                <p14:modId xmlns:p14="http://schemas.microsoft.com/office/powerpoint/2010/main" val="3692405298"/>
              </p:ext>
            </p:extLst>
          </p:nvPr>
        </p:nvGraphicFramePr>
        <p:xfrm>
          <a:off x="5194300" y="381524"/>
          <a:ext cx="6513604" cy="57134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4" descr="Image result for demonstration test catchment project">
            <a:extLst>
              <a:ext uri="{FF2B5EF4-FFF2-40B4-BE49-F238E27FC236}">
                <a16:creationId xmlns:a16="http://schemas.microsoft.com/office/drawing/2014/main" xmlns="" id="{509BB4A7-2FC7-434E-AF66-6B02DAD0048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3828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B8F2336-8927-4033-B3C5-966D55011082}"/>
              </a:ext>
            </a:extLst>
          </p:cNvPr>
          <p:cNvPicPr>
            <a:picLocks noChangeAspect="1"/>
          </p:cNvPicPr>
          <p:nvPr/>
        </p:nvPicPr>
        <p:blipFill rotWithShape="1">
          <a:blip r:embed="rId3"/>
          <a:srcRect l="3993" r="1" b="1"/>
          <a:stretch/>
        </p:blipFill>
        <p:spPr>
          <a:xfrm>
            <a:off x="-2" y="849764"/>
            <a:ext cx="12192001" cy="3355176"/>
          </a:xfrm>
          <a:prstGeom prst="rect">
            <a:avLst/>
          </a:prstGeom>
        </p:spPr>
      </p:pic>
      <p:pic>
        <p:nvPicPr>
          <p:cNvPr id="20" name="Picture 16">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Oval 18">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B5AED6C3-DE06-479A-9B5E-9FFEEDFF6B28}"/>
              </a:ext>
            </a:extLst>
          </p:cNvPr>
          <p:cNvSpPr>
            <a:spLocks noGrp="1"/>
          </p:cNvSpPr>
          <p:nvPr>
            <p:ph idx="1"/>
          </p:nvPr>
        </p:nvSpPr>
        <p:spPr>
          <a:xfrm>
            <a:off x="128336" y="4204940"/>
            <a:ext cx="12063663" cy="2459363"/>
          </a:xfrm>
        </p:spPr>
        <p:txBody>
          <a:bodyPr anchor="ctr">
            <a:noAutofit/>
          </a:bodyPr>
          <a:lstStyle/>
          <a:p>
            <a:pPr marL="0" indent="0">
              <a:lnSpc>
                <a:spcPct val="110000"/>
              </a:lnSpc>
              <a:buNone/>
            </a:pPr>
            <a:r>
              <a:rPr lang="en-GB" sz="2100" b="1" dirty="0">
                <a:solidFill>
                  <a:srgbClr val="000000"/>
                </a:solidFill>
              </a:rPr>
              <a:t>‘Basic’ </a:t>
            </a:r>
            <a:r>
              <a:rPr lang="en-GB" sz="2100" dirty="0">
                <a:solidFill>
                  <a:srgbClr val="000000"/>
                </a:solidFill>
              </a:rPr>
              <a:t>measures are the minimum control practices required to reduce pollution within existing EU regulations and WFD guidelines. These measures are not having the desired effect, so over 700 ‘alternative basic’ measures which could reduce nutrient/sediment pollution from farms across England were reviewed.</a:t>
            </a:r>
          </a:p>
          <a:p>
            <a:pPr marL="0" indent="0">
              <a:lnSpc>
                <a:spcPct val="110000"/>
              </a:lnSpc>
              <a:buNone/>
            </a:pPr>
            <a:r>
              <a:rPr lang="en-GB" sz="2100" b="1" dirty="0">
                <a:solidFill>
                  <a:srgbClr val="000000"/>
                </a:solidFill>
              </a:rPr>
              <a:t>‘Alternative basic’ </a:t>
            </a:r>
            <a:r>
              <a:rPr lang="en-GB" sz="2100" dirty="0">
                <a:solidFill>
                  <a:srgbClr val="000000"/>
                </a:solidFill>
              </a:rPr>
              <a:t>measures are defined as: </a:t>
            </a:r>
            <a:r>
              <a:rPr lang="en-GB" sz="2100" i="1" dirty="0">
                <a:solidFill>
                  <a:schemeClr val="accent5">
                    <a:lumMod val="75000"/>
                  </a:schemeClr>
                </a:solidFill>
              </a:rPr>
              <a:t>reflecting good farming practice, effective at reducing losses of specified pollutants commonly associated with water quality failing WFD standards</a:t>
            </a:r>
          </a:p>
        </p:txBody>
      </p:sp>
      <p:pic>
        <p:nvPicPr>
          <p:cNvPr id="11" name="Picture 4" descr="Image result for demonstration test catchment project">
            <a:extLst>
              <a:ext uri="{FF2B5EF4-FFF2-40B4-BE49-F238E27FC236}">
                <a16:creationId xmlns:a16="http://schemas.microsoft.com/office/drawing/2014/main" xmlns="" id="{1890F9B5-8531-448D-8758-7E4C5AFFB42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7DE323EE-EE3C-45C5-B1BA-1519CE15D64C}"/>
              </a:ext>
            </a:extLst>
          </p:cNvPr>
          <p:cNvSpPr txBox="1"/>
          <p:nvPr/>
        </p:nvSpPr>
        <p:spPr>
          <a:xfrm>
            <a:off x="3216440" y="81626"/>
            <a:ext cx="5759116" cy="584775"/>
          </a:xfrm>
          <a:prstGeom prst="rect">
            <a:avLst/>
          </a:prstGeom>
          <a:noFill/>
        </p:spPr>
        <p:txBody>
          <a:bodyPr wrap="square" rtlCol="0">
            <a:spAutoFit/>
          </a:bodyPr>
          <a:lstStyle/>
          <a:p>
            <a:pPr algn="ctr"/>
            <a:r>
              <a:rPr lang="en-GB" sz="3200" dirty="0"/>
              <a:t>Methods</a:t>
            </a:r>
          </a:p>
        </p:txBody>
      </p:sp>
    </p:spTree>
    <p:extLst>
      <p:ext uri="{BB962C8B-B14F-4D97-AF65-F5344CB8AC3E}">
        <p14:creationId xmlns:p14="http://schemas.microsoft.com/office/powerpoint/2010/main" val="1970194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2D18B9F-4D5A-497B-8346-602DC47F3A77}"/>
              </a:ext>
            </a:extLst>
          </p:cNvPr>
          <p:cNvPicPr>
            <a:picLocks noChangeAspect="1"/>
          </p:cNvPicPr>
          <p:nvPr/>
        </p:nvPicPr>
        <p:blipFill rotWithShape="1">
          <a:blip r:embed="rId3"/>
          <a:srcRect l="5300" r="652" b="-1"/>
          <a:stretch/>
        </p:blipFill>
        <p:spPr>
          <a:xfrm>
            <a:off x="-1" y="820528"/>
            <a:ext cx="12192001" cy="3846400"/>
          </a:xfrm>
          <a:prstGeom prst="rect">
            <a:avLst/>
          </a:prstGeom>
        </p:spPr>
      </p:pic>
      <p:pic>
        <p:nvPicPr>
          <p:cNvPr id="19" name="Picture 15">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Oval 17">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8F92A67D-485B-476A-9F2A-C4B008257036}"/>
              </a:ext>
            </a:extLst>
          </p:cNvPr>
          <p:cNvSpPr txBox="1"/>
          <p:nvPr/>
        </p:nvSpPr>
        <p:spPr>
          <a:xfrm>
            <a:off x="3585108" y="-330605"/>
            <a:ext cx="5021782" cy="1509931"/>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dirty="0">
                <a:solidFill>
                  <a:srgbClr val="000000"/>
                </a:solidFill>
                <a:ea typeface="+mj-ea"/>
                <a:cs typeface="+mj-cs"/>
              </a:rPr>
              <a:t>Methods</a:t>
            </a:r>
          </a:p>
        </p:txBody>
      </p:sp>
      <p:sp>
        <p:nvSpPr>
          <p:cNvPr id="3" name="Content Placeholder 2">
            <a:extLst>
              <a:ext uri="{FF2B5EF4-FFF2-40B4-BE49-F238E27FC236}">
                <a16:creationId xmlns:a16="http://schemas.microsoft.com/office/drawing/2014/main" xmlns="" id="{C5325E82-B1DC-4EA4-A2B7-635204E30DC9}"/>
              </a:ext>
            </a:extLst>
          </p:cNvPr>
          <p:cNvSpPr>
            <a:spLocks noGrp="1"/>
          </p:cNvSpPr>
          <p:nvPr>
            <p:ph idx="1"/>
          </p:nvPr>
        </p:nvSpPr>
        <p:spPr>
          <a:xfrm>
            <a:off x="272716" y="4666928"/>
            <a:ext cx="11435188" cy="2045336"/>
          </a:xfrm>
        </p:spPr>
        <p:txBody>
          <a:bodyPr vert="horz" lIns="91440" tIns="45720" rIns="91440" bIns="45720" rtlCol="0" anchor="ctr">
            <a:normAutofit/>
          </a:bodyPr>
          <a:lstStyle/>
          <a:p>
            <a:pPr marL="0" indent="0">
              <a:buNone/>
            </a:pPr>
            <a:r>
              <a:rPr lang="en-US" sz="2500" dirty="0">
                <a:solidFill>
                  <a:srgbClr val="000000"/>
                </a:solidFill>
              </a:rPr>
              <a:t>63 ‘alternative basic’ measures that scored highly in terms of acceptability, practicability, and applicability were shortlisted after working with actors from the agricultural industry</a:t>
            </a:r>
          </a:p>
          <a:p>
            <a:pPr marL="0" indent="0">
              <a:buNone/>
            </a:pPr>
            <a:r>
              <a:rPr lang="en-US" sz="2500" dirty="0">
                <a:solidFill>
                  <a:srgbClr val="000000"/>
                </a:solidFill>
              </a:rPr>
              <a:t>To refine this list further, a modelling tool containing DTC farm survey data was used to identify the 12 most effective mitigation measures at a national scale</a:t>
            </a:r>
          </a:p>
          <a:p>
            <a:endParaRPr lang="en-US" sz="1400" dirty="0">
              <a:solidFill>
                <a:srgbClr val="000000"/>
              </a:solidFill>
            </a:endParaRPr>
          </a:p>
        </p:txBody>
      </p:sp>
      <p:pic>
        <p:nvPicPr>
          <p:cNvPr id="12" name="Picture 4" descr="Image result for demonstration test catchment project">
            <a:extLst>
              <a:ext uri="{FF2B5EF4-FFF2-40B4-BE49-F238E27FC236}">
                <a16:creationId xmlns:a16="http://schemas.microsoft.com/office/drawing/2014/main" xmlns="" id="{1376CABC-434B-4B5A-8D00-7ED8286FE56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323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6F8A0D3-D250-4D3B-A64C-9FFCD1C25A65}"/>
              </a:ext>
            </a:extLst>
          </p:cNvPr>
          <p:cNvSpPr>
            <a:spLocks noGrp="1"/>
          </p:cNvSpPr>
          <p:nvPr>
            <p:ph type="title"/>
          </p:nvPr>
        </p:nvSpPr>
        <p:spPr>
          <a:xfrm>
            <a:off x="863029" y="1012004"/>
            <a:ext cx="3416158" cy="4795408"/>
          </a:xfrm>
        </p:spPr>
        <p:txBody>
          <a:bodyPr>
            <a:normAutofit/>
          </a:bodyPr>
          <a:lstStyle/>
          <a:p>
            <a:pPr algn="ctr"/>
            <a:r>
              <a:rPr lang="en-GB" sz="4000" dirty="0">
                <a:solidFill>
                  <a:srgbClr val="FFFFFF"/>
                </a:solidFill>
              </a:rPr>
              <a:t>The 12 most effective </a:t>
            </a:r>
            <a:br>
              <a:rPr lang="en-GB" sz="4000" dirty="0">
                <a:solidFill>
                  <a:srgbClr val="FFFFFF"/>
                </a:solidFill>
              </a:rPr>
            </a:br>
            <a:r>
              <a:rPr lang="en-GB" sz="4000" dirty="0">
                <a:solidFill>
                  <a:srgbClr val="FFFFFF"/>
                </a:solidFill>
              </a:rPr>
              <a:t>on-farm mitigation measures in descending order</a:t>
            </a:r>
          </a:p>
        </p:txBody>
      </p:sp>
      <p:graphicFrame>
        <p:nvGraphicFramePr>
          <p:cNvPr id="4" name="Content Placeholder 3">
            <a:extLst>
              <a:ext uri="{FF2B5EF4-FFF2-40B4-BE49-F238E27FC236}">
                <a16:creationId xmlns:a16="http://schemas.microsoft.com/office/drawing/2014/main" xmlns="" id="{8425D33C-C2F6-4FF1-9260-F0130DE22733}"/>
              </a:ext>
            </a:extLst>
          </p:cNvPr>
          <p:cNvGraphicFramePr>
            <a:graphicFrameLocks noGrp="1"/>
          </p:cNvGraphicFramePr>
          <p:nvPr>
            <p:ph idx="1"/>
            <p:extLst>
              <p:ext uri="{D42A27DB-BD31-4B8C-83A1-F6EECF244321}">
                <p14:modId xmlns:p14="http://schemas.microsoft.com/office/powerpoint/2010/main" val="4252429614"/>
              </p:ext>
            </p:extLst>
          </p:nvPr>
        </p:nvGraphicFramePr>
        <p:xfrm>
          <a:off x="5194300" y="470924"/>
          <a:ext cx="6513604" cy="5480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4" descr="Image result for demonstration test catchment project">
            <a:extLst>
              <a:ext uri="{FF2B5EF4-FFF2-40B4-BE49-F238E27FC236}">
                <a16:creationId xmlns:a16="http://schemas.microsoft.com/office/drawing/2014/main" xmlns="" id="{AA211B5E-0395-4F6E-97C5-4DAB5AF9341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147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xmlns="" id="{F60FCA6E-0894-46CD-BD49-5955A51E00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rgbClr val="404040">
              <a:alpha val="8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0">
            <a:extLst>
              <a:ext uri="{FF2B5EF4-FFF2-40B4-BE49-F238E27FC236}">
                <a16:creationId xmlns:a16="http://schemas.microsoft.com/office/drawing/2014/main" xmlns="" id="{E78C6E4B-A1F1-4B6C-97EC-BE997495D6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rgbClr val="D0C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xmlns="" id="{1506A7F6-6B09-4A6E-95BA-EB981D68D6D9}"/>
              </a:ext>
            </a:extLst>
          </p:cNvPr>
          <p:cNvSpPr>
            <a:spLocks noGrp="1"/>
          </p:cNvSpPr>
          <p:nvPr>
            <p:ph type="title"/>
          </p:nvPr>
        </p:nvSpPr>
        <p:spPr>
          <a:xfrm>
            <a:off x="950121" y="5529884"/>
            <a:ext cx="5693783" cy="1096331"/>
          </a:xfrm>
        </p:spPr>
        <p:txBody>
          <a:bodyPr>
            <a:normAutofit/>
          </a:bodyPr>
          <a:lstStyle/>
          <a:p>
            <a:r>
              <a:rPr lang="en-GB" sz="4000">
                <a:solidFill>
                  <a:srgbClr val="303030"/>
                </a:solidFill>
              </a:rPr>
              <a:t>Results</a:t>
            </a:r>
          </a:p>
        </p:txBody>
      </p:sp>
      <p:pic>
        <p:nvPicPr>
          <p:cNvPr id="4" name="Picture 3">
            <a:extLst>
              <a:ext uri="{FF2B5EF4-FFF2-40B4-BE49-F238E27FC236}">
                <a16:creationId xmlns:a16="http://schemas.microsoft.com/office/drawing/2014/main" xmlns="" id="{CA54B7AB-CB8E-44FE-92A5-7E1D7850BE72}"/>
              </a:ext>
            </a:extLst>
          </p:cNvPr>
          <p:cNvPicPr>
            <a:picLocks noChangeAspect="1"/>
          </p:cNvPicPr>
          <p:nvPr/>
        </p:nvPicPr>
        <p:blipFill>
          <a:blip r:embed="rId3"/>
          <a:stretch>
            <a:fillRect/>
          </a:stretch>
        </p:blipFill>
        <p:spPr>
          <a:xfrm>
            <a:off x="2201408" y="1277641"/>
            <a:ext cx="8884991" cy="4020458"/>
          </a:xfrm>
          <a:prstGeom prst="rect">
            <a:avLst/>
          </a:prstGeom>
        </p:spPr>
      </p:pic>
      <p:sp>
        <p:nvSpPr>
          <p:cNvPr id="3" name="Content Placeholder 2">
            <a:extLst>
              <a:ext uri="{FF2B5EF4-FFF2-40B4-BE49-F238E27FC236}">
                <a16:creationId xmlns:a16="http://schemas.microsoft.com/office/drawing/2014/main" xmlns="" id="{9FFC8260-1A75-4B2D-B297-5E24963715E0}"/>
              </a:ext>
            </a:extLst>
          </p:cNvPr>
          <p:cNvSpPr>
            <a:spLocks noGrp="1"/>
          </p:cNvSpPr>
          <p:nvPr>
            <p:ph idx="1"/>
          </p:nvPr>
        </p:nvSpPr>
        <p:spPr>
          <a:xfrm>
            <a:off x="546373" y="26028"/>
            <a:ext cx="11099253" cy="1511305"/>
          </a:xfrm>
        </p:spPr>
        <p:txBody>
          <a:bodyPr anchor="ctr">
            <a:normAutofit/>
          </a:bodyPr>
          <a:lstStyle/>
          <a:p>
            <a:pPr marL="0" indent="0" algn="ctr">
              <a:buNone/>
            </a:pPr>
            <a:r>
              <a:rPr lang="en-GB" sz="2400" b="1" dirty="0"/>
              <a:t>The 12 shortlisted ‘alternative basic’ measures for livestock/arable farms would reduce national diffuse pollution loads of phosphorus by ~12%, sediment by ~6%, and nitrate by ~2%</a:t>
            </a:r>
          </a:p>
        </p:txBody>
      </p:sp>
      <p:pic>
        <p:nvPicPr>
          <p:cNvPr id="12" name="Picture 4" descr="Image result for demonstration test catchment project">
            <a:extLst>
              <a:ext uri="{FF2B5EF4-FFF2-40B4-BE49-F238E27FC236}">
                <a16:creationId xmlns:a16="http://schemas.microsoft.com/office/drawing/2014/main" xmlns="" id="{E7222647-B5BF-4289-AE12-8CB6C868F8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9984" y="4639193"/>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01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2732357-F0B5-49A5-AB04-76FBBE3058D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7044" b="2"/>
          <a:stretch/>
        </p:blipFill>
        <p:spPr>
          <a:xfrm>
            <a:off x="5797543" y="10"/>
            <a:ext cx="6394152" cy="6857990"/>
          </a:xfrm>
          <a:prstGeom prst="rect">
            <a:avLst/>
          </a:prstGeom>
        </p:spPr>
      </p:pic>
      <p:pic>
        <p:nvPicPr>
          <p:cNvPr id="15" name="Picture 14">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graphicFrame>
        <p:nvGraphicFramePr>
          <p:cNvPr id="5" name="Content Placeholder 2">
            <a:extLst>
              <a:ext uri="{FF2B5EF4-FFF2-40B4-BE49-F238E27FC236}">
                <a16:creationId xmlns:a16="http://schemas.microsoft.com/office/drawing/2014/main" xmlns="" id="{A110FD2D-580E-4C9B-86E8-6C45900300B4}"/>
              </a:ext>
            </a:extLst>
          </p:cNvPr>
          <p:cNvGraphicFramePr>
            <a:graphicFrameLocks noGrp="1"/>
          </p:cNvGraphicFramePr>
          <p:nvPr>
            <p:ph idx="1"/>
            <p:extLst>
              <p:ext uri="{D42A27DB-BD31-4B8C-83A1-F6EECF244321}">
                <p14:modId xmlns:p14="http://schemas.microsoft.com/office/powerpoint/2010/main" val="4099392413"/>
              </p:ext>
            </p:extLst>
          </p:nvPr>
        </p:nvGraphicFramePr>
        <p:xfrm>
          <a:off x="804997" y="2272143"/>
          <a:ext cx="4706803" cy="3788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le 1">
            <a:extLst>
              <a:ext uri="{FF2B5EF4-FFF2-40B4-BE49-F238E27FC236}">
                <a16:creationId xmlns:a16="http://schemas.microsoft.com/office/drawing/2014/main" xmlns="" id="{E47BB1B2-D2C2-4BDB-BEC9-B5B056261BD7}"/>
              </a:ext>
            </a:extLst>
          </p:cNvPr>
          <p:cNvSpPr>
            <a:spLocks noGrp="1"/>
          </p:cNvSpPr>
          <p:nvPr>
            <p:ph type="title"/>
          </p:nvPr>
        </p:nvSpPr>
        <p:spPr>
          <a:xfrm>
            <a:off x="838200" y="641851"/>
            <a:ext cx="10515600" cy="1325563"/>
          </a:xfrm>
        </p:spPr>
        <p:txBody>
          <a:bodyPr/>
          <a:lstStyle/>
          <a:p>
            <a:r>
              <a:rPr lang="en-GB" dirty="0"/>
              <a:t>Results</a:t>
            </a:r>
          </a:p>
        </p:txBody>
      </p:sp>
      <p:pic>
        <p:nvPicPr>
          <p:cNvPr id="11" name="Picture 4" descr="Image result for demonstration test catchment project">
            <a:extLst>
              <a:ext uri="{FF2B5EF4-FFF2-40B4-BE49-F238E27FC236}">
                <a16:creationId xmlns:a16="http://schemas.microsoft.com/office/drawing/2014/main" xmlns="" id="{22FC04E6-A7EF-4DB0-B95E-4AD161142E2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37176" y="6088474"/>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4187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F59DCA87-58C5-4D23-889F-B18FCB3366A5}"/>
              </a:ext>
            </a:extLst>
          </p:cNvPr>
          <p:cNvSpPr>
            <a:spLocks noGrp="1"/>
          </p:cNvSpPr>
          <p:nvPr>
            <p:ph type="title"/>
          </p:nvPr>
        </p:nvSpPr>
        <p:spPr>
          <a:xfrm>
            <a:off x="863029" y="1012004"/>
            <a:ext cx="3416158" cy="4795408"/>
          </a:xfrm>
        </p:spPr>
        <p:txBody>
          <a:bodyPr>
            <a:normAutofit/>
          </a:bodyPr>
          <a:lstStyle/>
          <a:p>
            <a:r>
              <a:rPr lang="en-GB">
                <a:solidFill>
                  <a:srgbClr val="FFFFFF"/>
                </a:solidFill>
              </a:rPr>
              <a:t>Opportunities for policy and practice</a:t>
            </a:r>
          </a:p>
        </p:txBody>
      </p:sp>
      <p:graphicFrame>
        <p:nvGraphicFramePr>
          <p:cNvPr id="13" name="Content Placeholder 2">
            <a:extLst>
              <a:ext uri="{FF2B5EF4-FFF2-40B4-BE49-F238E27FC236}">
                <a16:creationId xmlns:a16="http://schemas.microsoft.com/office/drawing/2014/main" xmlns="" id="{285B1BD5-07FC-4EAB-935C-C3949D20E5B0}"/>
              </a:ext>
            </a:extLst>
          </p:cNvPr>
          <p:cNvGraphicFramePr>
            <a:graphicFrameLocks noGrp="1"/>
          </p:cNvGraphicFramePr>
          <p:nvPr>
            <p:ph idx="1"/>
            <p:extLst>
              <p:ext uri="{D42A27DB-BD31-4B8C-83A1-F6EECF244321}">
                <p14:modId xmlns:p14="http://schemas.microsoft.com/office/powerpoint/2010/main" val="20442808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Image result for demonstration test catchment project">
            <a:extLst>
              <a:ext uri="{FF2B5EF4-FFF2-40B4-BE49-F238E27FC236}">
                <a16:creationId xmlns:a16="http://schemas.microsoft.com/office/drawing/2014/main" xmlns="" id="{D3CA214D-A89A-4300-B241-41772D54C8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8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95B3DAC-863B-4D4A-A4FB-BEAAD6D39253}"/>
              </a:ext>
            </a:extLst>
          </p:cNvPr>
          <p:cNvSpPr>
            <a:spLocks noGrp="1"/>
          </p:cNvSpPr>
          <p:nvPr>
            <p:ph type="title"/>
          </p:nvPr>
        </p:nvSpPr>
        <p:spPr>
          <a:xfrm>
            <a:off x="863029" y="1012004"/>
            <a:ext cx="3416158" cy="4795408"/>
          </a:xfrm>
        </p:spPr>
        <p:txBody>
          <a:bodyPr>
            <a:normAutofit/>
          </a:bodyPr>
          <a:lstStyle/>
          <a:p>
            <a:r>
              <a:rPr lang="en-GB">
                <a:solidFill>
                  <a:srgbClr val="FFFFFF"/>
                </a:solidFill>
              </a:rPr>
              <a:t>The issue</a:t>
            </a:r>
          </a:p>
        </p:txBody>
      </p:sp>
      <p:graphicFrame>
        <p:nvGraphicFramePr>
          <p:cNvPr id="5" name="Content Placeholder 2">
            <a:extLst>
              <a:ext uri="{FF2B5EF4-FFF2-40B4-BE49-F238E27FC236}">
                <a16:creationId xmlns:a16="http://schemas.microsoft.com/office/drawing/2014/main" xmlns="" id="{267E809D-AD9F-4B92-867C-933AEA1DB1C3}"/>
              </a:ext>
            </a:extLst>
          </p:cNvPr>
          <p:cNvGraphicFramePr>
            <a:graphicFrameLocks noGrp="1"/>
          </p:cNvGraphicFramePr>
          <p:nvPr>
            <p:ph idx="1"/>
            <p:extLst>
              <p:ext uri="{D42A27DB-BD31-4B8C-83A1-F6EECF244321}">
                <p14:modId xmlns:p14="http://schemas.microsoft.com/office/powerpoint/2010/main" val="85795677"/>
              </p:ext>
            </p:extLst>
          </p:nvPr>
        </p:nvGraphicFramePr>
        <p:xfrm>
          <a:off x="5194300" y="486287"/>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Image result for demonstration test catchment project">
            <a:extLst>
              <a:ext uri="{FF2B5EF4-FFF2-40B4-BE49-F238E27FC236}">
                <a16:creationId xmlns:a16="http://schemas.microsoft.com/office/drawing/2014/main" xmlns="" id="{56F742F7-E230-433D-B2C0-1F418B48F6B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2262" y="6094485"/>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030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1D1EFFB-63DD-4AF0-B023-5617F6D1CC48}"/>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21890" r="23333"/>
          <a:stretch/>
        </p:blipFill>
        <p:spPr>
          <a:xfrm>
            <a:off x="5797543" y="10"/>
            <a:ext cx="6394152" cy="6857990"/>
          </a:xfrm>
          <a:prstGeom prst="rect">
            <a:avLst/>
          </a:prstGeom>
        </p:spPr>
      </p:pic>
      <p:pic>
        <p:nvPicPr>
          <p:cNvPr id="14" name="Picture 13">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869933F7-9670-46C4-84A8-D177D61B8381}"/>
              </a:ext>
            </a:extLst>
          </p:cNvPr>
          <p:cNvSpPr>
            <a:spLocks noGrp="1"/>
          </p:cNvSpPr>
          <p:nvPr>
            <p:ph type="title"/>
          </p:nvPr>
        </p:nvSpPr>
        <p:spPr>
          <a:xfrm>
            <a:off x="-348612" y="282005"/>
            <a:ext cx="6994358" cy="990599"/>
          </a:xfrm>
        </p:spPr>
        <p:txBody>
          <a:bodyPr>
            <a:noAutofit/>
          </a:bodyPr>
          <a:lstStyle/>
          <a:p>
            <a:pPr algn="ctr"/>
            <a:r>
              <a:rPr lang="en-GB" sz="2800" dirty="0">
                <a:solidFill>
                  <a:srgbClr val="000000"/>
                </a:solidFill>
              </a:rPr>
              <a:t>Advice surrounding </a:t>
            </a:r>
            <a:br>
              <a:rPr lang="en-GB" sz="2800" dirty="0">
                <a:solidFill>
                  <a:srgbClr val="000000"/>
                </a:solidFill>
              </a:rPr>
            </a:br>
            <a:r>
              <a:rPr lang="en-GB" sz="2800" dirty="0">
                <a:solidFill>
                  <a:srgbClr val="000000"/>
                </a:solidFill>
              </a:rPr>
              <a:t>mitigation measures for improving water quality</a:t>
            </a:r>
          </a:p>
        </p:txBody>
      </p:sp>
      <p:sp>
        <p:nvSpPr>
          <p:cNvPr id="3" name="Content Placeholder 2">
            <a:extLst>
              <a:ext uri="{FF2B5EF4-FFF2-40B4-BE49-F238E27FC236}">
                <a16:creationId xmlns:a16="http://schemas.microsoft.com/office/drawing/2014/main" xmlns="" id="{93CD46D6-F0FB-4BE2-BA4F-1DD7F0B4B653}"/>
              </a:ext>
            </a:extLst>
          </p:cNvPr>
          <p:cNvSpPr>
            <a:spLocks noGrp="1"/>
          </p:cNvSpPr>
          <p:nvPr>
            <p:ph idx="1"/>
          </p:nvPr>
        </p:nvSpPr>
        <p:spPr>
          <a:xfrm>
            <a:off x="201134" y="1553114"/>
            <a:ext cx="5894866" cy="4878275"/>
          </a:xfrm>
        </p:spPr>
        <p:txBody>
          <a:bodyPr anchor="ctr">
            <a:normAutofit/>
          </a:bodyPr>
          <a:lstStyle/>
          <a:p>
            <a:pPr marL="0" indent="0" algn="just">
              <a:buNone/>
            </a:pPr>
            <a:r>
              <a:rPr lang="en-GB" sz="2400" dirty="0">
                <a:solidFill>
                  <a:srgbClr val="000000"/>
                </a:solidFill>
              </a:rPr>
              <a:t>A major barrier to uptake of diffuse pollution mitigation methods in the farming community is the lack of a consistent clear message from a trusted messenger they meet regularly</a:t>
            </a:r>
          </a:p>
          <a:p>
            <a:pPr marL="0" indent="0" algn="just">
              <a:buNone/>
            </a:pPr>
            <a:endParaRPr lang="en-GB" sz="2400" dirty="0">
              <a:solidFill>
                <a:srgbClr val="000000"/>
              </a:solidFill>
            </a:endParaRPr>
          </a:p>
          <a:p>
            <a:pPr marL="0" indent="0" algn="just">
              <a:buNone/>
            </a:pPr>
            <a:r>
              <a:rPr lang="en-GB" sz="2400" dirty="0">
                <a:solidFill>
                  <a:srgbClr val="000000"/>
                </a:solidFill>
              </a:rPr>
              <a:t>Advice should be part of an iterative learning process; farmers typically prefer 1:1 advice delivered on-farm, and a single one-off transfer of knowledge is insufficient; continuity is essential for building trusting relationships</a:t>
            </a:r>
          </a:p>
          <a:p>
            <a:pPr marL="0" indent="0">
              <a:buNone/>
            </a:pPr>
            <a:endParaRPr lang="en-GB" sz="1400" dirty="0">
              <a:solidFill>
                <a:srgbClr val="000000"/>
              </a:solidFill>
            </a:endParaRPr>
          </a:p>
        </p:txBody>
      </p:sp>
      <p:pic>
        <p:nvPicPr>
          <p:cNvPr id="16" name="Picture 4" descr="Image result for demonstration test catchment project">
            <a:extLst>
              <a:ext uri="{FF2B5EF4-FFF2-40B4-BE49-F238E27FC236}">
                <a16:creationId xmlns:a16="http://schemas.microsoft.com/office/drawing/2014/main" xmlns="" id="{9F7FF813-7998-4233-B471-3AC73120D7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42" y="6185540"/>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464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5DADF9B-6EF6-469F-B2BC-1E277F9A3FFE}"/>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r="2" b="11249"/>
          <a:stretch/>
        </p:blipFill>
        <p:spPr>
          <a:xfrm>
            <a:off x="5797543" y="10"/>
            <a:ext cx="6394152" cy="6857990"/>
          </a:xfrm>
          <a:prstGeom prst="rect">
            <a:avLst/>
          </a:prstGeom>
        </p:spPr>
      </p:pic>
      <p:pic>
        <p:nvPicPr>
          <p:cNvPr id="10" name="Picture 9">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35A7FBBE-15A9-4715-8594-DAED1D01C4B4}"/>
              </a:ext>
            </a:extLst>
          </p:cNvPr>
          <p:cNvSpPr>
            <a:spLocks noGrp="1"/>
          </p:cNvSpPr>
          <p:nvPr>
            <p:ph type="title"/>
          </p:nvPr>
        </p:nvSpPr>
        <p:spPr>
          <a:xfrm>
            <a:off x="708164" y="443078"/>
            <a:ext cx="4897938" cy="1417806"/>
          </a:xfrm>
        </p:spPr>
        <p:txBody>
          <a:bodyPr>
            <a:normAutofit/>
          </a:bodyPr>
          <a:lstStyle/>
          <a:p>
            <a:pPr algn="ctr"/>
            <a:r>
              <a:rPr lang="en-GB" sz="3200" dirty="0">
                <a:solidFill>
                  <a:srgbClr val="000000"/>
                </a:solidFill>
              </a:rPr>
              <a:t>Advice surrounding </a:t>
            </a:r>
            <a:br>
              <a:rPr lang="en-GB" sz="3200" dirty="0">
                <a:solidFill>
                  <a:srgbClr val="000000"/>
                </a:solidFill>
              </a:rPr>
            </a:br>
            <a:r>
              <a:rPr lang="en-GB" sz="3200" dirty="0">
                <a:solidFill>
                  <a:srgbClr val="000000"/>
                </a:solidFill>
              </a:rPr>
              <a:t>mitigation measures for improving water quality</a:t>
            </a:r>
          </a:p>
        </p:txBody>
      </p:sp>
      <p:sp>
        <p:nvSpPr>
          <p:cNvPr id="3" name="Content Placeholder 2">
            <a:extLst>
              <a:ext uri="{FF2B5EF4-FFF2-40B4-BE49-F238E27FC236}">
                <a16:creationId xmlns:a16="http://schemas.microsoft.com/office/drawing/2014/main" xmlns="" id="{7B105648-D522-451C-A76E-7D0745E7AD73}"/>
              </a:ext>
            </a:extLst>
          </p:cNvPr>
          <p:cNvSpPr>
            <a:spLocks noGrp="1"/>
          </p:cNvSpPr>
          <p:nvPr>
            <p:ph idx="1"/>
          </p:nvPr>
        </p:nvSpPr>
        <p:spPr>
          <a:xfrm>
            <a:off x="613861" y="2197820"/>
            <a:ext cx="4992241" cy="4142779"/>
          </a:xfrm>
        </p:spPr>
        <p:txBody>
          <a:bodyPr anchor="ctr">
            <a:normAutofit fontScale="92500"/>
          </a:bodyPr>
          <a:lstStyle/>
          <a:p>
            <a:pPr marL="0" indent="0">
              <a:buNone/>
            </a:pPr>
            <a:r>
              <a:rPr lang="en-GB" sz="2400" dirty="0">
                <a:solidFill>
                  <a:srgbClr val="000000"/>
                </a:solidFill>
              </a:rPr>
              <a:t>Depending on the catchment, different organisations were used more for advice, implying that knowing who to collaborate with and where is essential</a:t>
            </a:r>
          </a:p>
          <a:p>
            <a:pPr marL="0" indent="0">
              <a:buNone/>
            </a:pPr>
            <a:endParaRPr lang="en-GB" sz="2400" dirty="0">
              <a:solidFill>
                <a:srgbClr val="000000"/>
              </a:solidFill>
            </a:endParaRPr>
          </a:p>
          <a:p>
            <a:pPr marL="0" indent="0">
              <a:buNone/>
            </a:pPr>
            <a:r>
              <a:rPr lang="en-US" sz="2400" dirty="0">
                <a:solidFill>
                  <a:srgbClr val="000000"/>
                </a:solidFill>
              </a:rPr>
              <a:t>During this period of limited public-sector budgets, it is worth exploring the full extent to which resources could be made available from actors within the supply chain, all of whom ultimately depend on sustainable land management for their continued existence</a:t>
            </a:r>
          </a:p>
          <a:p>
            <a:pPr marL="0" indent="0">
              <a:buNone/>
            </a:pPr>
            <a:endParaRPr lang="en-GB" sz="2400" dirty="0">
              <a:solidFill>
                <a:srgbClr val="000000"/>
              </a:solidFill>
            </a:endParaRPr>
          </a:p>
        </p:txBody>
      </p:sp>
      <p:pic>
        <p:nvPicPr>
          <p:cNvPr id="7" name="Picture 4" descr="Image result for demonstration test catchment project">
            <a:extLst>
              <a:ext uri="{FF2B5EF4-FFF2-40B4-BE49-F238E27FC236}">
                <a16:creationId xmlns:a16="http://schemas.microsoft.com/office/drawing/2014/main" xmlns="" id="{68BCE6D9-17AC-4550-B4CE-DF054A6C297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642" y="6185540"/>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8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xmlns="" id="{4C608BEB-860E-4094-8511-78603564A7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01B9F2FD-D730-4CCC-9BA5-476A81FE86DE}"/>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Improving advice surrounding mitigation measures for water quality</a:t>
            </a:r>
          </a:p>
        </p:txBody>
      </p:sp>
      <p:sp>
        <p:nvSpPr>
          <p:cNvPr id="3" name="Content Placeholder 2">
            <a:extLst>
              <a:ext uri="{FF2B5EF4-FFF2-40B4-BE49-F238E27FC236}">
                <a16:creationId xmlns:a16="http://schemas.microsoft.com/office/drawing/2014/main" xmlns="" id="{E4CB4539-7118-40DA-BA76-8AAD082D8CD0}"/>
              </a:ext>
            </a:extLst>
          </p:cNvPr>
          <p:cNvSpPr>
            <a:spLocks noGrp="1"/>
          </p:cNvSpPr>
          <p:nvPr>
            <p:ph idx="1"/>
          </p:nvPr>
        </p:nvSpPr>
        <p:spPr>
          <a:xfrm>
            <a:off x="4456196" y="982971"/>
            <a:ext cx="3427283" cy="4892058"/>
          </a:xfrm>
        </p:spPr>
        <p:txBody>
          <a:bodyPr vert="horz" lIns="91440" tIns="45720" rIns="91440" bIns="45720" rtlCol="0">
            <a:normAutofit/>
          </a:bodyPr>
          <a:lstStyle/>
          <a:p>
            <a:pPr marL="0" indent="0" algn="ctr">
              <a:buNone/>
            </a:pPr>
            <a:r>
              <a:rPr lang="en-US" dirty="0"/>
              <a:t>In the context of the UK’s decision to depart the EU, there remains widespread recognition that mandatory ‘basic’ measures should be retained as part of a mix of policies for protecting aquatic resources</a:t>
            </a:r>
          </a:p>
          <a:p>
            <a:pPr marL="0" algn="just"/>
            <a:endParaRPr lang="en-US" sz="2000" dirty="0"/>
          </a:p>
          <a:p>
            <a:pPr marL="0" indent="0">
              <a:buNone/>
            </a:pPr>
            <a:endParaRPr lang="en-US" sz="1700" dirty="0"/>
          </a:p>
          <a:p>
            <a:pPr marL="0"/>
            <a:endParaRPr lang="en-US" sz="1700" dirty="0"/>
          </a:p>
          <a:p>
            <a:endParaRPr lang="en-US" sz="1700" dirty="0"/>
          </a:p>
        </p:txBody>
      </p:sp>
      <p:cxnSp>
        <p:nvCxnSpPr>
          <p:cNvPr id="52" name="Straight Connector 51">
            <a:extLst>
              <a:ext uri="{FF2B5EF4-FFF2-40B4-BE49-F238E27FC236}">
                <a16:creationId xmlns:a16="http://schemas.microsoft.com/office/drawing/2014/main" xmlns="" id="{1F16A8D4-FE87-4604-88B2-394B5D1EB43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xmlns="" id="{03F0A4B3-AC83-43F1-A87D-554688B5D69D}"/>
              </a:ext>
            </a:extLst>
          </p:cNvPr>
          <p:cNvSpPr txBox="1"/>
          <p:nvPr/>
        </p:nvSpPr>
        <p:spPr>
          <a:xfrm>
            <a:off x="8280626" y="914400"/>
            <a:ext cx="3427278" cy="5195447"/>
          </a:xfrm>
          <a:prstGeom prst="rect">
            <a:avLst/>
          </a:prstGeom>
        </p:spPr>
        <p:txBody>
          <a:bodyPr vert="horz" lIns="91440" tIns="45720" rIns="91440" bIns="45720" rtlCol="0">
            <a:normAutofit/>
          </a:bodyPr>
          <a:lstStyle/>
          <a:p>
            <a:pPr>
              <a:lnSpc>
                <a:spcPct val="90000"/>
              </a:lnSpc>
              <a:spcAft>
                <a:spcPts val="600"/>
              </a:spcAft>
            </a:pPr>
            <a:r>
              <a:rPr lang="en-US" sz="2000" b="1" dirty="0"/>
              <a:t>Efforts should be made to:</a:t>
            </a:r>
          </a:p>
          <a:p>
            <a:pPr>
              <a:lnSpc>
                <a:spcPct val="90000"/>
              </a:lnSpc>
              <a:spcAft>
                <a:spcPts val="600"/>
              </a:spcAft>
            </a:pPr>
            <a:r>
              <a:rPr lang="en-US" sz="2000" dirty="0"/>
              <a:t>1. Facilitate and support advisors to collaborate between themselves to provide efficient, clear, effective advice</a:t>
            </a:r>
          </a:p>
          <a:p>
            <a:pPr>
              <a:lnSpc>
                <a:spcPct val="90000"/>
              </a:lnSpc>
              <a:spcAft>
                <a:spcPts val="600"/>
              </a:spcAft>
            </a:pPr>
            <a:r>
              <a:rPr lang="en-US" sz="2000" dirty="0"/>
              <a:t>2. Invest resources in a properly equipped extension service with necessary technical/social skills to engage effectively with the agricultural sector</a:t>
            </a:r>
          </a:p>
          <a:p>
            <a:pPr>
              <a:lnSpc>
                <a:spcPct val="90000"/>
              </a:lnSpc>
              <a:spcAft>
                <a:spcPts val="600"/>
              </a:spcAft>
            </a:pPr>
            <a:r>
              <a:rPr lang="en-US" sz="2000" dirty="0"/>
              <a:t>3. Ensure farm advisor continuity and to enhance communication/coordination amongst the various actors</a:t>
            </a:r>
          </a:p>
          <a:p>
            <a:pPr indent="-228600">
              <a:lnSpc>
                <a:spcPct val="90000"/>
              </a:lnSpc>
              <a:spcAft>
                <a:spcPts val="600"/>
              </a:spcAft>
              <a:buFont typeface="Arial" panose="020B0604020202020204" pitchFamily="34" charset="0"/>
              <a:buChar char="•"/>
            </a:pPr>
            <a:endParaRPr lang="en-US" sz="1700" dirty="0"/>
          </a:p>
        </p:txBody>
      </p:sp>
      <p:pic>
        <p:nvPicPr>
          <p:cNvPr id="44" name="Picture 4" descr="Image result for demonstration test catchment project">
            <a:extLst>
              <a:ext uri="{FF2B5EF4-FFF2-40B4-BE49-F238E27FC236}">
                <a16:creationId xmlns:a16="http://schemas.microsoft.com/office/drawing/2014/main" xmlns="" id="{691CA618-A28D-4EE0-A48A-B0749993EEB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147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6FC7BA4-AA8B-48F3-A796-6CE51092B415}"/>
              </a:ext>
            </a:extLst>
          </p:cNvPr>
          <p:cNvSpPr>
            <a:spLocks noGrp="1"/>
          </p:cNvSpPr>
          <p:nvPr>
            <p:ph type="title"/>
          </p:nvPr>
        </p:nvSpPr>
        <p:spPr>
          <a:xfrm>
            <a:off x="863029" y="1012004"/>
            <a:ext cx="3416158" cy="4795408"/>
          </a:xfrm>
        </p:spPr>
        <p:txBody>
          <a:bodyPr>
            <a:normAutofit/>
          </a:bodyPr>
          <a:lstStyle/>
          <a:p>
            <a:r>
              <a:rPr lang="en-GB">
                <a:solidFill>
                  <a:srgbClr val="FFFFFF"/>
                </a:solidFill>
              </a:rPr>
              <a:t>Further information</a:t>
            </a:r>
          </a:p>
        </p:txBody>
      </p:sp>
      <p:graphicFrame>
        <p:nvGraphicFramePr>
          <p:cNvPr id="5" name="Content Placeholder 2">
            <a:extLst>
              <a:ext uri="{FF2B5EF4-FFF2-40B4-BE49-F238E27FC236}">
                <a16:creationId xmlns:a16="http://schemas.microsoft.com/office/drawing/2014/main" xmlns="" id="{2DB2CDE4-3910-490A-AAA4-FB52F92911C2}"/>
              </a:ext>
            </a:extLst>
          </p:cNvPr>
          <p:cNvGraphicFramePr>
            <a:graphicFrameLocks noGrp="1"/>
          </p:cNvGraphicFramePr>
          <p:nvPr>
            <p:ph idx="1"/>
            <p:extLst>
              <p:ext uri="{D42A27DB-BD31-4B8C-83A1-F6EECF244321}">
                <p14:modId xmlns:p14="http://schemas.microsoft.com/office/powerpoint/2010/main" val="4169236510"/>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Image result for demonstration test catchment project">
            <a:extLst>
              <a:ext uri="{FF2B5EF4-FFF2-40B4-BE49-F238E27FC236}">
                <a16:creationId xmlns:a16="http://schemas.microsoft.com/office/drawing/2014/main" xmlns="" id="{8A86FCAF-EF76-4DB7-B532-AADADFB616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7B10C26-B578-496A-ABE3-53E2CD5FC7D9}"/>
              </a:ext>
            </a:extLst>
          </p:cNvPr>
          <p:cNvSpPr txBox="1"/>
          <p:nvPr/>
        </p:nvSpPr>
        <p:spPr>
          <a:xfrm>
            <a:off x="5194300" y="6109848"/>
            <a:ext cx="5248767" cy="923330"/>
          </a:xfrm>
          <a:prstGeom prst="rect">
            <a:avLst/>
          </a:prstGeom>
          <a:noFill/>
        </p:spPr>
        <p:txBody>
          <a:bodyPr wrap="square" rtlCol="0">
            <a:spAutoFit/>
          </a:bodyPr>
          <a:lstStyle/>
          <a:p>
            <a:r>
              <a:rPr lang="en-GB" b="1" dirty="0"/>
              <a:t>Images used supplied by Adie Collins, Charlotte Chivers, Shutterstock.</a:t>
            </a:r>
            <a:endParaRPr lang="en-US" dirty="0"/>
          </a:p>
          <a:p>
            <a:endParaRPr lang="en-GB" dirty="0"/>
          </a:p>
        </p:txBody>
      </p:sp>
    </p:spTree>
    <p:extLst>
      <p:ext uri="{BB962C8B-B14F-4D97-AF65-F5344CB8AC3E}">
        <p14:creationId xmlns:p14="http://schemas.microsoft.com/office/powerpoint/2010/main" val="2932202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4">
            <a:extLst>
              <a:ext uri="{FF2B5EF4-FFF2-40B4-BE49-F238E27FC236}">
                <a16:creationId xmlns:a16="http://schemas.microsoft.com/office/drawing/2014/main" xmlns="" id="{E4505C23-674B-4195-81D6-0C127FEAE3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67908"/>
            <a:ext cx="9161029"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923C17A-9F52-4863-94C2-DDA486D99D24}"/>
              </a:ext>
            </a:extLst>
          </p:cNvPr>
          <p:cNvSpPr>
            <a:spLocks noGrp="1"/>
          </p:cNvSpPr>
          <p:nvPr>
            <p:ph type="title"/>
          </p:nvPr>
        </p:nvSpPr>
        <p:spPr>
          <a:xfrm>
            <a:off x="838200" y="5529884"/>
            <a:ext cx="7719381" cy="1096331"/>
          </a:xfrm>
        </p:spPr>
        <p:txBody>
          <a:bodyPr>
            <a:normAutofit/>
          </a:bodyPr>
          <a:lstStyle/>
          <a:p>
            <a:r>
              <a:rPr lang="en-GB"/>
              <a:t>Acknowledgements</a:t>
            </a:r>
          </a:p>
        </p:txBody>
      </p:sp>
      <p:sp>
        <p:nvSpPr>
          <p:cNvPr id="13" name="Freeform: Shape 16">
            <a:extLst>
              <a:ext uri="{FF2B5EF4-FFF2-40B4-BE49-F238E27FC236}">
                <a16:creationId xmlns:a16="http://schemas.microsoft.com/office/drawing/2014/main" xmlns="" id="{65C9B8F0-FF66-4C15-BD05-E86B87331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63037" y="5367908"/>
            <a:ext cx="3428963"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5" name="Content Placeholder 2">
            <a:extLst>
              <a:ext uri="{FF2B5EF4-FFF2-40B4-BE49-F238E27FC236}">
                <a16:creationId xmlns:a16="http://schemas.microsoft.com/office/drawing/2014/main" xmlns="" id="{765D3E2F-356A-454F-BC44-9B878866513B}"/>
              </a:ext>
            </a:extLst>
          </p:cNvPr>
          <p:cNvGraphicFramePr>
            <a:graphicFrameLocks noGrp="1"/>
          </p:cNvGraphicFramePr>
          <p:nvPr>
            <p:ph idx="1"/>
            <p:extLst>
              <p:ext uri="{D42A27DB-BD31-4B8C-83A1-F6EECF244321}">
                <p14:modId xmlns:p14="http://schemas.microsoft.com/office/powerpoint/2010/main" val="3385587504"/>
              </p:ext>
            </p:extLst>
          </p:nvPr>
        </p:nvGraphicFramePr>
        <p:xfrm>
          <a:off x="838200" y="231786"/>
          <a:ext cx="10515600" cy="4904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918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DE639116-7F8C-4F33-86AF-C76AAF983CB6}"/>
              </a:ext>
            </a:extLst>
          </p:cNvPr>
          <p:cNvSpPr>
            <a:spLocks noGrp="1"/>
          </p:cNvSpPr>
          <p:nvPr>
            <p:ph type="title"/>
          </p:nvPr>
        </p:nvSpPr>
        <p:spPr>
          <a:xfrm>
            <a:off x="863029" y="1012004"/>
            <a:ext cx="3416158" cy="4795408"/>
          </a:xfrm>
        </p:spPr>
        <p:txBody>
          <a:bodyPr>
            <a:normAutofit/>
          </a:bodyPr>
          <a:lstStyle/>
          <a:p>
            <a:r>
              <a:rPr lang="en-GB">
                <a:solidFill>
                  <a:srgbClr val="FFFFFF"/>
                </a:solidFill>
              </a:rPr>
              <a:t>However…</a:t>
            </a:r>
          </a:p>
        </p:txBody>
      </p:sp>
      <p:graphicFrame>
        <p:nvGraphicFramePr>
          <p:cNvPr id="5" name="Content Placeholder 2">
            <a:extLst>
              <a:ext uri="{FF2B5EF4-FFF2-40B4-BE49-F238E27FC236}">
                <a16:creationId xmlns:a16="http://schemas.microsoft.com/office/drawing/2014/main" xmlns="" id="{70B0CBD3-31D8-4AD4-9BAB-35078EF00330}"/>
              </a:ext>
            </a:extLst>
          </p:cNvPr>
          <p:cNvGraphicFramePr>
            <a:graphicFrameLocks noGrp="1"/>
          </p:cNvGraphicFramePr>
          <p:nvPr>
            <p:ph idx="1"/>
            <p:extLst>
              <p:ext uri="{D42A27DB-BD31-4B8C-83A1-F6EECF244321}">
                <p14:modId xmlns:p14="http://schemas.microsoft.com/office/powerpoint/2010/main" val="392810271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7" name="Picture 4" descr="Image result for demonstration test catchment project">
            <a:extLst>
              <a:ext uri="{FF2B5EF4-FFF2-40B4-BE49-F238E27FC236}">
                <a16:creationId xmlns:a16="http://schemas.microsoft.com/office/drawing/2014/main" xmlns="" id="{E8DC8280-EF3D-458D-B70F-CD886735DBA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72262" y="6235794"/>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442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A6E6B47-A85D-4FF8-9014-FD77F35C50EC}"/>
              </a:ext>
            </a:extLst>
          </p:cNvPr>
          <p:cNvSpPr>
            <a:spLocks noGrp="1"/>
          </p:cNvSpPr>
          <p:nvPr>
            <p:ph type="title"/>
          </p:nvPr>
        </p:nvSpPr>
        <p:spPr>
          <a:xfrm>
            <a:off x="863029" y="1012004"/>
            <a:ext cx="3416158" cy="4795408"/>
          </a:xfrm>
        </p:spPr>
        <p:txBody>
          <a:bodyPr>
            <a:normAutofit/>
          </a:bodyPr>
          <a:lstStyle/>
          <a:p>
            <a:r>
              <a:rPr lang="en-GB">
                <a:solidFill>
                  <a:srgbClr val="FFFFFF"/>
                </a:solidFill>
              </a:rPr>
              <a:t>Tackling the problem</a:t>
            </a:r>
          </a:p>
        </p:txBody>
      </p:sp>
      <p:graphicFrame>
        <p:nvGraphicFramePr>
          <p:cNvPr id="7" name="Content Placeholder 2">
            <a:extLst>
              <a:ext uri="{FF2B5EF4-FFF2-40B4-BE49-F238E27FC236}">
                <a16:creationId xmlns:a16="http://schemas.microsoft.com/office/drawing/2014/main" xmlns="" id="{EB7B0EF9-C703-4507-8AE8-616FAF9EF036}"/>
              </a:ext>
            </a:extLst>
          </p:cNvPr>
          <p:cNvGraphicFramePr>
            <a:graphicFrameLocks noGrp="1"/>
          </p:cNvGraphicFramePr>
          <p:nvPr>
            <p:ph idx="1"/>
            <p:extLst>
              <p:ext uri="{D42A27DB-BD31-4B8C-83A1-F6EECF244321}">
                <p14:modId xmlns:p14="http://schemas.microsoft.com/office/powerpoint/2010/main" val="980265560"/>
              </p:ext>
            </p:extLst>
          </p:nvPr>
        </p:nvGraphicFramePr>
        <p:xfrm>
          <a:off x="5194300" y="470924"/>
          <a:ext cx="6513604" cy="5608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4" descr="Image result for demonstration test catchment project">
            <a:extLst>
              <a:ext uri="{FF2B5EF4-FFF2-40B4-BE49-F238E27FC236}">
                <a16:creationId xmlns:a16="http://schemas.microsoft.com/office/drawing/2014/main" xmlns="" id="{050C156C-7710-47FE-9B1A-99788805AD0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128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A6FCAB9F-00DF-438E-A244-EB2ECD157C13}"/>
              </a:ext>
            </a:extLst>
          </p:cNvPr>
          <p:cNvSpPr>
            <a:spLocks noGrp="1"/>
          </p:cNvSpPr>
          <p:nvPr>
            <p:ph type="title"/>
          </p:nvPr>
        </p:nvSpPr>
        <p:spPr>
          <a:xfrm>
            <a:off x="5928251" y="738619"/>
            <a:ext cx="5311832" cy="1454051"/>
          </a:xfrm>
        </p:spPr>
        <p:txBody>
          <a:bodyPr>
            <a:normAutofit/>
          </a:bodyPr>
          <a:lstStyle/>
          <a:p>
            <a:r>
              <a:rPr lang="en-GB" dirty="0">
                <a:solidFill>
                  <a:srgbClr val="000000"/>
                </a:solidFill>
              </a:rPr>
              <a:t>Why is soil important?</a:t>
            </a:r>
          </a:p>
        </p:txBody>
      </p:sp>
      <p:sp>
        <p:nvSpPr>
          <p:cNvPr id="23"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xmlns="" id="{873290E9-BF37-49F8-95E5-2D704F246038}"/>
              </a:ext>
            </a:extLst>
          </p:cNvPr>
          <p:cNvPicPr>
            <a:picLocks noChangeAspect="1"/>
          </p:cNvPicPr>
          <p:nvPr/>
        </p:nvPicPr>
        <p:blipFill rotWithShape="1">
          <a:blip r:embed="rId3">
            <a:alphaModFix/>
          </a:blip>
          <a:srcRect r="-3" b="13387"/>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xmlns="" id="{5B6AAC67-1EDD-4EE3-9330-1D4184A03428}"/>
              </a:ext>
            </a:extLst>
          </p:cNvPr>
          <p:cNvSpPr>
            <a:spLocks noGrp="1"/>
          </p:cNvSpPr>
          <p:nvPr>
            <p:ph idx="1"/>
          </p:nvPr>
        </p:nvSpPr>
        <p:spPr>
          <a:xfrm>
            <a:off x="6090574" y="2421682"/>
            <a:ext cx="4977578" cy="3639289"/>
          </a:xfrm>
        </p:spPr>
        <p:txBody>
          <a:bodyPr anchor="ctr">
            <a:normAutofit/>
          </a:bodyPr>
          <a:lstStyle/>
          <a:p>
            <a:pPr marL="0" indent="0" algn="just">
              <a:buNone/>
            </a:pPr>
            <a:r>
              <a:rPr lang="en-GB" sz="2400" dirty="0">
                <a:solidFill>
                  <a:srgbClr val="000000"/>
                </a:solidFill>
              </a:rPr>
              <a:t>25% of the world’s biodiversity is found in soil, making it an essential natural resource</a:t>
            </a:r>
          </a:p>
          <a:p>
            <a:pPr marL="0" indent="0" algn="just">
              <a:buNone/>
            </a:pPr>
            <a:endParaRPr lang="en-GB" sz="2400" dirty="0">
              <a:solidFill>
                <a:srgbClr val="000000"/>
              </a:solidFill>
            </a:endParaRPr>
          </a:p>
          <a:p>
            <a:pPr marL="0" indent="0" algn="just">
              <a:buNone/>
            </a:pPr>
            <a:r>
              <a:rPr lang="en-GB" sz="2400" dirty="0">
                <a:solidFill>
                  <a:srgbClr val="000000"/>
                </a:solidFill>
              </a:rPr>
              <a:t>Poor soil management causes compaction, run-off and erosion, which leads to the depletion of organic matter, nutrients and biodiversity, and the degradation of water quality</a:t>
            </a:r>
          </a:p>
        </p:txBody>
      </p:sp>
      <p:pic>
        <p:nvPicPr>
          <p:cNvPr id="8" name="Picture 4" descr="Image result for demonstration test catchment project">
            <a:extLst>
              <a:ext uri="{FF2B5EF4-FFF2-40B4-BE49-F238E27FC236}">
                <a16:creationId xmlns:a16="http://schemas.microsoft.com/office/drawing/2014/main" xmlns="" id="{144D56A8-A32D-423A-9257-2A6C668D73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396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7B18A5-FD21-4B4E-BB2C-8FA0F4940676}"/>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kern="1200" dirty="0">
                <a:latin typeface="+mj-lt"/>
                <a:ea typeface="+mj-ea"/>
                <a:cs typeface="+mj-cs"/>
              </a:rPr>
              <a:t>Know your soil type</a:t>
            </a:r>
          </a:p>
        </p:txBody>
      </p:sp>
      <p:pic>
        <p:nvPicPr>
          <p:cNvPr id="5" name="Picture 4">
            <a:extLst>
              <a:ext uri="{FF2B5EF4-FFF2-40B4-BE49-F238E27FC236}">
                <a16:creationId xmlns:a16="http://schemas.microsoft.com/office/drawing/2014/main" xmlns="" id="{B980E876-7D6C-4E77-9D98-F31CD44A41B3}"/>
              </a:ext>
            </a:extLst>
          </p:cNvPr>
          <p:cNvPicPr>
            <a:picLocks noChangeAspect="1"/>
          </p:cNvPicPr>
          <p:nvPr/>
        </p:nvPicPr>
        <p:blipFill rotWithShape="1">
          <a:blip r:embed="rId2"/>
          <a:srcRect t="23409" r="-1" b="10016"/>
          <a:stretch/>
        </p:blipFill>
        <p:spPr>
          <a:xfrm>
            <a:off x="20" y="10"/>
            <a:ext cx="4635571" cy="6857990"/>
          </a:xfrm>
          <a:prstGeom prst="rect">
            <a:avLst/>
          </a:prstGeom>
          <a:effectLst/>
        </p:spPr>
      </p:pic>
      <p:cxnSp>
        <p:nvCxnSpPr>
          <p:cNvPr id="15" name="Straight Connector 17">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5080934" y="2115117"/>
            <a:ext cx="6309360" cy="0"/>
          </a:xfrm>
          <a:prstGeom prst="line">
            <a:avLst/>
          </a:prstGeom>
          <a:ln w="19050">
            <a:solidFill>
              <a:srgbClr val="A58C66"/>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xmlns="" id="{BDFE6D13-96CA-4121-B024-A1659686BF5E}"/>
              </a:ext>
            </a:extLst>
          </p:cNvPr>
          <p:cNvSpPr>
            <a:spLocks noGrp="1"/>
          </p:cNvSpPr>
          <p:nvPr>
            <p:ph idx="1"/>
          </p:nvPr>
        </p:nvSpPr>
        <p:spPr>
          <a:xfrm>
            <a:off x="4965431" y="2438400"/>
            <a:ext cx="6586489" cy="3785419"/>
          </a:xfrm>
        </p:spPr>
        <p:txBody>
          <a:bodyPr vert="horz" lIns="91440" tIns="45720" rIns="91440" bIns="45720" rtlCol="0">
            <a:normAutofit/>
          </a:bodyPr>
          <a:lstStyle/>
          <a:p>
            <a:pPr algn="just"/>
            <a:r>
              <a:rPr lang="en-US" dirty="0"/>
              <a:t>Different soil types have distinctive hydrological properties which characterise the speed and direction of their dominant water pathways</a:t>
            </a:r>
          </a:p>
          <a:p>
            <a:pPr algn="just"/>
            <a:r>
              <a:rPr lang="en-US" dirty="0"/>
              <a:t>Soil moisture affects bearing strength; wet soils are often not suited for arable cropping or intensive grassland but could instead create habitats for reducing run-off and water pollution </a:t>
            </a:r>
          </a:p>
        </p:txBody>
      </p:sp>
      <p:pic>
        <p:nvPicPr>
          <p:cNvPr id="13" name="Picture 4" descr="Image result for demonstration test catchment project">
            <a:extLst>
              <a:ext uri="{FF2B5EF4-FFF2-40B4-BE49-F238E27FC236}">
                <a16:creationId xmlns:a16="http://schemas.microsoft.com/office/drawing/2014/main" xmlns="" id="{340BB243-D0D0-4EAD-BFC2-8C55F3A4FD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01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CBE7AB4-B581-4084-A372-1CCD32E68F5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4337" r="23427" b="-1"/>
          <a:stretch/>
        </p:blipFill>
        <p:spPr>
          <a:xfrm>
            <a:off x="5797543" y="10"/>
            <a:ext cx="6394152" cy="6857990"/>
          </a:xfrm>
          <a:prstGeom prst="rect">
            <a:avLst/>
          </a:prstGeom>
        </p:spPr>
      </p:pic>
      <p:pic>
        <p:nvPicPr>
          <p:cNvPr id="43" name="Picture 34">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xmlns="" id="{2E592C46-A981-43B2-ACFD-6E0E5C432B9E}"/>
              </a:ext>
            </a:extLst>
          </p:cNvPr>
          <p:cNvSpPr>
            <a:spLocks noGrp="1"/>
          </p:cNvSpPr>
          <p:nvPr>
            <p:ph type="title"/>
          </p:nvPr>
        </p:nvSpPr>
        <p:spPr>
          <a:xfrm>
            <a:off x="494094" y="291506"/>
            <a:ext cx="4803636" cy="1311664"/>
          </a:xfrm>
        </p:spPr>
        <p:txBody>
          <a:bodyPr>
            <a:normAutofit/>
          </a:bodyPr>
          <a:lstStyle/>
          <a:p>
            <a:pPr algn="ctr"/>
            <a:r>
              <a:rPr lang="en-GB" dirty="0">
                <a:solidFill>
                  <a:srgbClr val="000000"/>
                </a:solidFill>
              </a:rPr>
              <a:t>Soil types</a:t>
            </a:r>
          </a:p>
        </p:txBody>
      </p:sp>
      <p:graphicFrame>
        <p:nvGraphicFramePr>
          <p:cNvPr id="18" name="Content Placeholder 3">
            <a:extLst>
              <a:ext uri="{FF2B5EF4-FFF2-40B4-BE49-F238E27FC236}">
                <a16:creationId xmlns:a16="http://schemas.microsoft.com/office/drawing/2014/main" xmlns="" id="{E2EADE2D-72C5-4CBC-A0AB-C64DF2E0B24E}"/>
              </a:ext>
            </a:extLst>
          </p:cNvPr>
          <p:cNvGraphicFramePr>
            <a:graphicFrameLocks noGrp="1"/>
          </p:cNvGraphicFramePr>
          <p:nvPr>
            <p:ph idx="1"/>
            <p:extLst>
              <p:ext uri="{D42A27DB-BD31-4B8C-83A1-F6EECF244321}">
                <p14:modId xmlns:p14="http://schemas.microsoft.com/office/powerpoint/2010/main" val="1868132978"/>
              </p:ext>
            </p:extLst>
          </p:nvPr>
        </p:nvGraphicFramePr>
        <p:xfrm>
          <a:off x="494094" y="1603170"/>
          <a:ext cx="5114540" cy="47478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4" name="Picture 4" descr="Image result for demonstration test catchment project">
            <a:extLst>
              <a:ext uri="{FF2B5EF4-FFF2-40B4-BE49-F238E27FC236}">
                <a16:creationId xmlns:a16="http://schemas.microsoft.com/office/drawing/2014/main" xmlns="" id="{E5BFCEC8-687F-41E4-95C7-9CEFD244225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3789" y="229711"/>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52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8" name="Rectangle 28">
            <a:extLst>
              <a:ext uri="{FF2B5EF4-FFF2-40B4-BE49-F238E27FC236}">
                <a16:creationId xmlns:a16="http://schemas.microsoft.com/office/drawing/2014/main" xmlns="" id="{F56F5174-31D9-4DBB-AAB7-A1FD7BDB13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0">
            <a:extLst>
              <a:ext uri="{FF2B5EF4-FFF2-40B4-BE49-F238E27FC236}">
                <a16:creationId xmlns:a16="http://schemas.microsoft.com/office/drawing/2014/main" xmlns="" id="{AE113210-7872-481A-ADE6-3A05CCAF5EB2}"/>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492DFB27-0E6B-4B32-96E5-15D06680CF6F}"/>
              </a:ext>
            </a:extLst>
          </p:cNvPr>
          <p:cNvSpPr>
            <a:spLocks noGrp="1"/>
          </p:cNvSpPr>
          <p:nvPr>
            <p:ph type="title"/>
          </p:nvPr>
        </p:nvSpPr>
        <p:spPr>
          <a:xfrm>
            <a:off x="4838041" y="299670"/>
            <a:ext cx="7248361" cy="1454051"/>
          </a:xfrm>
        </p:spPr>
        <p:txBody>
          <a:bodyPr>
            <a:normAutofit/>
          </a:bodyPr>
          <a:lstStyle/>
          <a:p>
            <a:pPr algn="ctr"/>
            <a:r>
              <a:rPr lang="en-GB" sz="3200" dirty="0">
                <a:solidFill>
                  <a:srgbClr val="000000"/>
                </a:solidFill>
              </a:rPr>
              <a:t>Damaged soil structure = increased runoff</a:t>
            </a:r>
          </a:p>
        </p:txBody>
      </p:sp>
      <p:sp>
        <p:nvSpPr>
          <p:cNvPr id="40" name="Freeform 62">
            <a:extLst>
              <a:ext uri="{FF2B5EF4-FFF2-40B4-BE49-F238E27FC236}">
                <a16:creationId xmlns:a16="http://schemas.microsoft.com/office/drawing/2014/main" xmlns="" id="{F9A95BEE-6BB1-4A28-A8E6-A34B2E42E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xmlns="" id="{1CF3CAB5-4B4F-44A8-B70A-CDB09DBF75F0}"/>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l="20677" r="15548" b="-2"/>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xmlns="" id="{B7918DDE-D33F-48CD-A7DF-2EDD21A7604B}"/>
              </a:ext>
            </a:extLst>
          </p:cNvPr>
          <p:cNvSpPr>
            <a:spLocks noGrp="1"/>
          </p:cNvSpPr>
          <p:nvPr>
            <p:ph idx="1"/>
          </p:nvPr>
        </p:nvSpPr>
        <p:spPr>
          <a:xfrm>
            <a:off x="5599892" y="1680912"/>
            <a:ext cx="6320450" cy="4588042"/>
          </a:xfrm>
        </p:spPr>
        <p:txBody>
          <a:bodyPr anchor="ctr">
            <a:noAutofit/>
          </a:bodyPr>
          <a:lstStyle/>
          <a:p>
            <a:pPr marL="0" indent="0" algn="just">
              <a:buNone/>
            </a:pPr>
            <a:r>
              <a:rPr lang="en-GB" sz="2400" dirty="0"/>
              <a:t>There is increasing evidence that modern farming has a profound influence on the natural ability of soil to absorb rainfall</a:t>
            </a:r>
          </a:p>
          <a:p>
            <a:pPr algn="just"/>
            <a:endParaRPr lang="en-GB" sz="2400" dirty="0"/>
          </a:p>
          <a:p>
            <a:pPr marL="0" indent="0" algn="just">
              <a:buNone/>
            </a:pPr>
            <a:r>
              <a:rPr lang="en-GB" sz="2400" dirty="0"/>
              <a:t>Soil structure can change quickly if land is worked, travelled across, or trampled on by livestock during wet conditions</a:t>
            </a:r>
          </a:p>
          <a:p>
            <a:pPr marL="0" indent="0" algn="just">
              <a:buNone/>
            </a:pPr>
            <a:endParaRPr lang="en-GB" sz="2400" dirty="0"/>
          </a:p>
          <a:p>
            <a:pPr marL="0" indent="0" algn="just">
              <a:lnSpc>
                <a:spcPct val="110000"/>
              </a:lnSpc>
              <a:buNone/>
            </a:pPr>
            <a:r>
              <a:rPr lang="en-GB" sz="2400" dirty="0"/>
              <a:t>This can cause soil to become impermeable, leading to unnatural run-off as soil layers above the compaction become saturated more easily after rainfall </a:t>
            </a:r>
          </a:p>
        </p:txBody>
      </p:sp>
      <p:pic>
        <p:nvPicPr>
          <p:cNvPr id="32" name="Picture 4" descr="Image result for demonstration test catchment project">
            <a:extLst>
              <a:ext uri="{FF2B5EF4-FFF2-40B4-BE49-F238E27FC236}">
                <a16:creationId xmlns:a16="http://schemas.microsoft.com/office/drawing/2014/main" xmlns="" id="{97945EA7-EEE9-4C91-B2B2-DD245B084D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768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4A318EBB-7026-41BF-9B7D-50E8892CCAF8}"/>
              </a:ext>
            </a:extLst>
          </p:cNvPr>
          <p:cNvPicPr>
            <a:picLocks noChangeAspect="1"/>
          </p:cNvPicPr>
          <p:nvPr/>
        </p:nvPicPr>
        <p:blipFill rotWithShape="1">
          <a:blip r:embed="rId3"/>
          <a:srcRect l="6606"/>
          <a:stretch/>
        </p:blipFill>
        <p:spPr>
          <a:xfrm>
            <a:off x="-1" y="10"/>
            <a:ext cx="12192001" cy="4666928"/>
          </a:xfrm>
          <a:prstGeom prst="rect">
            <a:avLst/>
          </a:prstGeom>
        </p:spPr>
      </p:pic>
      <p:pic>
        <p:nvPicPr>
          <p:cNvPr id="10" name="Picture 8">
            <a:extLst>
              <a:ext uri="{FF2B5EF4-FFF2-40B4-BE49-F238E27FC236}">
                <a16:creationId xmlns:a16="http://schemas.microsoft.com/office/drawing/2014/main" xmlns=""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Oval 10">
            <a:extLst>
              <a:ext uri="{FF2B5EF4-FFF2-40B4-BE49-F238E27FC236}">
                <a16:creationId xmlns:a16="http://schemas.microsoft.com/office/drawing/2014/main" xmlns=""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456267" y="4388303"/>
            <a:ext cx="824089"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7D3CB21-1164-41E9-BD00-A1ED4A63065C}"/>
              </a:ext>
            </a:extLst>
          </p:cNvPr>
          <p:cNvSpPr>
            <a:spLocks noGrp="1"/>
          </p:cNvSpPr>
          <p:nvPr>
            <p:ph type="title"/>
          </p:nvPr>
        </p:nvSpPr>
        <p:spPr>
          <a:xfrm>
            <a:off x="520774" y="4311111"/>
            <a:ext cx="2695073" cy="2154564"/>
          </a:xfrm>
        </p:spPr>
        <p:txBody>
          <a:bodyPr>
            <a:normAutofit fontScale="90000"/>
          </a:bodyPr>
          <a:lstStyle/>
          <a:p>
            <a:pPr algn="ctr"/>
            <a:r>
              <a:rPr lang="en-GB" sz="4000" dirty="0">
                <a:solidFill>
                  <a:srgbClr val="000000"/>
                </a:solidFill>
              </a:rPr>
              <a:t>Activities which </a:t>
            </a:r>
            <a:br>
              <a:rPr lang="en-GB" sz="4000" dirty="0">
                <a:solidFill>
                  <a:srgbClr val="000000"/>
                </a:solidFill>
              </a:rPr>
            </a:br>
            <a:r>
              <a:rPr lang="en-GB" sz="4000" dirty="0">
                <a:solidFill>
                  <a:srgbClr val="000000"/>
                </a:solidFill>
              </a:rPr>
              <a:t>cause soil compaction</a:t>
            </a:r>
          </a:p>
        </p:txBody>
      </p:sp>
      <p:sp>
        <p:nvSpPr>
          <p:cNvPr id="3" name="Content Placeholder 2">
            <a:extLst>
              <a:ext uri="{FF2B5EF4-FFF2-40B4-BE49-F238E27FC236}">
                <a16:creationId xmlns:a16="http://schemas.microsoft.com/office/drawing/2014/main" xmlns="" id="{7C023CED-1565-4426-8BA3-48A6768AE8AB}"/>
              </a:ext>
            </a:extLst>
          </p:cNvPr>
          <p:cNvSpPr>
            <a:spLocks noGrp="1"/>
          </p:cNvSpPr>
          <p:nvPr>
            <p:ph idx="1"/>
          </p:nvPr>
        </p:nvSpPr>
        <p:spPr>
          <a:xfrm>
            <a:off x="3494287" y="4199679"/>
            <a:ext cx="8007902" cy="2502568"/>
          </a:xfrm>
        </p:spPr>
        <p:txBody>
          <a:bodyPr anchor="ctr">
            <a:normAutofit fontScale="92500" lnSpcReduction="10000"/>
          </a:bodyPr>
          <a:lstStyle/>
          <a:p>
            <a:r>
              <a:rPr lang="en-GB" sz="2400" dirty="0">
                <a:solidFill>
                  <a:srgbClr val="000000"/>
                </a:solidFill>
              </a:rPr>
              <a:t>Harvesting crops during late autumn/winter (vegetables, maize, potatoes)</a:t>
            </a:r>
          </a:p>
          <a:p>
            <a:r>
              <a:rPr lang="en-GB" sz="2400" dirty="0">
                <a:solidFill>
                  <a:srgbClr val="000000"/>
                </a:solidFill>
              </a:rPr>
              <a:t>Late crop drilling in the autumn, particularly if the last machinery pass compresses the soil (e.g. discs, rollers, power harrow)</a:t>
            </a:r>
          </a:p>
          <a:p>
            <a:r>
              <a:rPr lang="en-GB" sz="2400" dirty="0">
                <a:solidFill>
                  <a:srgbClr val="000000"/>
                </a:solidFill>
              </a:rPr>
              <a:t>Winter slurry/manure spreading when stores are full</a:t>
            </a:r>
          </a:p>
          <a:p>
            <a:r>
              <a:rPr lang="en-GB" sz="2400" dirty="0">
                <a:solidFill>
                  <a:srgbClr val="000000"/>
                </a:solidFill>
              </a:rPr>
              <a:t>Outwintering of livestock</a:t>
            </a:r>
          </a:p>
          <a:p>
            <a:r>
              <a:rPr lang="en-GB" sz="2400" dirty="0">
                <a:solidFill>
                  <a:srgbClr val="000000"/>
                </a:solidFill>
              </a:rPr>
              <a:t>Winter farm traffic along headlands, tracks and buffer strips</a:t>
            </a:r>
          </a:p>
        </p:txBody>
      </p:sp>
      <p:pic>
        <p:nvPicPr>
          <p:cNvPr id="13" name="Picture 4" descr="Image result for demonstration test catchment project">
            <a:extLst>
              <a:ext uri="{FF2B5EF4-FFF2-40B4-BE49-F238E27FC236}">
                <a16:creationId xmlns:a16="http://schemas.microsoft.com/office/drawing/2014/main" xmlns="" id="{D6EF4AF4-7A43-415C-9279-186D746ED1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72262" y="6109848"/>
            <a:ext cx="935642" cy="55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553427"/>
      </p:ext>
    </p:extLst>
  </p:cSld>
  <p:clrMapOvr>
    <a:masterClrMapping/>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TotalTime>
  <Words>2050</Words>
  <Application>Microsoft Office PowerPoint</Application>
  <PresentationFormat>Widescreen</PresentationFormat>
  <Paragraphs>132</Paragraphs>
  <Slides>24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Aparajita</vt:lpstr>
      <vt:lpstr>Arial</vt:lpstr>
      <vt:lpstr>Bahnschrift SemiLight SemiConde</vt:lpstr>
      <vt:lpstr>Calibri</vt:lpstr>
      <vt:lpstr>Calibri Light</vt:lpstr>
      <vt:lpstr>Office Theme</vt:lpstr>
      <vt:lpstr>Cost-effective ‘basic’ on-farm measures to reduce water pollution</vt:lpstr>
      <vt:lpstr>The issue</vt:lpstr>
      <vt:lpstr>However…</vt:lpstr>
      <vt:lpstr>Tackling the problem</vt:lpstr>
      <vt:lpstr>Why is soil important?</vt:lpstr>
      <vt:lpstr>Know your soil type</vt:lpstr>
      <vt:lpstr>Soil types</vt:lpstr>
      <vt:lpstr>Damaged soil structure = increased runoff</vt:lpstr>
      <vt:lpstr>Activities which  cause soil compaction</vt:lpstr>
      <vt:lpstr>Soil compaction</vt:lpstr>
      <vt:lpstr>Sources of diffuse pollution</vt:lpstr>
      <vt:lpstr>The Demonstration Test Catchment Project (DTC)</vt:lpstr>
      <vt:lpstr>Recent research from DTC</vt:lpstr>
      <vt:lpstr>PowerPoint Presentation</vt:lpstr>
      <vt:lpstr>PowerPoint Presentation</vt:lpstr>
      <vt:lpstr>The 12 most effective  on-farm mitigation measures in descending order</vt:lpstr>
      <vt:lpstr>Results</vt:lpstr>
      <vt:lpstr>Results</vt:lpstr>
      <vt:lpstr>Opportunities for policy and practice</vt:lpstr>
      <vt:lpstr>Advice surrounding  mitigation measures for improving water quality</vt:lpstr>
      <vt:lpstr>Advice surrounding  mitigation measures for improving water quality</vt:lpstr>
      <vt:lpstr>Improving advice surrounding mitigation measures for water quality</vt:lpstr>
      <vt:lpstr>Further information</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Cost-effective ‘basic’ on-farm measures to reduce water pollution</dc:title>
  <dc:creator>Chivers, Charlotte</dc:creator>
  <cp:lastModifiedBy>Tranter, Emma</cp:lastModifiedBy>
  <cp:revision>5</cp:revision>
  <dcterms:created xsi:type="dcterms:W3CDTF">2019-04-30T12:07:14Z</dcterms:created>
  <dcterms:modified xsi:type="dcterms:W3CDTF">2019-10-23T11:08:37Z</dcterms:modified>
</cp:coreProperties>
</file>