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7" r:id="rId4"/>
    <p:sldId id="266" r:id="rId5"/>
    <p:sldId id="259" r:id="rId6"/>
    <p:sldId id="260" r:id="rId7"/>
    <p:sldId id="271" r:id="rId8"/>
    <p:sldId id="261" r:id="rId9"/>
    <p:sldId id="262" r:id="rId10"/>
    <p:sldId id="270" r:id="rId11"/>
    <p:sldId id="268" r:id="rId12"/>
    <p:sldId id="269" r:id="rId13"/>
    <p:sldId id="26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C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94"/>
  </p:normalViewPr>
  <p:slideViewPr>
    <p:cSldViewPr snapToGrid="0" snapToObjects="1">
      <p:cViewPr varScale="1">
        <p:scale>
          <a:sx n="89" d="100"/>
          <a:sy n="89" d="100"/>
        </p:scale>
        <p:origin x="43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3.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3C6BC6D-4A09-408C-A7C0-06F8E7F4DF9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DB979FA-5D3E-4986-A285-73D8D592EE80}">
      <dgm:prSet/>
      <dgm:spPr/>
      <dgm:t>
        <a:bodyPr/>
        <a:lstStyle/>
        <a:p>
          <a:r>
            <a:rPr lang="en-GB" dirty="0"/>
            <a:t>The mobility of the species is important; flying insects can move to new habitats more rapidly than species which are dependent on other transport mechanisms (wind, flowing water or animals) </a:t>
          </a:r>
          <a:endParaRPr lang="en-US" dirty="0"/>
        </a:p>
      </dgm:t>
    </dgm:pt>
    <dgm:pt modelId="{554866FE-039B-4EB3-9A78-57995D76DC80}" type="parTrans" cxnId="{79CF58CB-A8FE-4758-B043-BB11C00C3CD6}">
      <dgm:prSet/>
      <dgm:spPr/>
      <dgm:t>
        <a:bodyPr/>
        <a:lstStyle/>
        <a:p>
          <a:endParaRPr lang="en-US"/>
        </a:p>
      </dgm:t>
    </dgm:pt>
    <dgm:pt modelId="{A63A293B-B643-4906-8DDA-ABADCDAE6023}" type="sibTrans" cxnId="{79CF58CB-A8FE-4758-B043-BB11C00C3CD6}">
      <dgm:prSet/>
      <dgm:spPr/>
      <dgm:t>
        <a:bodyPr/>
        <a:lstStyle/>
        <a:p>
          <a:endParaRPr lang="en-US"/>
        </a:p>
      </dgm:t>
    </dgm:pt>
    <dgm:pt modelId="{9B75F8C1-5F35-491A-B10C-39CEB1754472}">
      <dgm:prSet custT="1"/>
      <dgm:spPr/>
      <dgm:t>
        <a:bodyPr/>
        <a:lstStyle/>
        <a:p>
          <a:r>
            <a:rPr lang="en-GB" sz="2000" dirty="0"/>
            <a:t>The biological and chemical components of freshwater differ in the length of their recovery period. Because of the need for species to recolonise damaged sites, the chemical composition of the water frequently recovers more swiftly than the fauna and flora</a:t>
          </a:r>
          <a:endParaRPr lang="en-US" sz="2000" dirty="0"/>
        </a:p>
      </dgm:t>
    </dgm:pt>
    <dgm:pt modelId="{576D68ED-6AE4-4D62-88A4-8096A2388AA7}" type="parTrans" cxnId="{884275DD-04F6-4156-9D31-092C472B717B}">
      <dgm:prSet/>
      <dgm:spPr/>
      <dgm:t>
        <a:bodyPr/>
        <a:lstStyle/>
        <a:p>
          <a:endParaRPr lang="en-US"/>
        </a:p>
      </dgm:t>
    </dgm:pt>
    <dgm:pt modelId="{746F268B-2523-407C-BE22-E8EC29F38A42}" type="sibTrans" cxnId="{884275DD-04F6-4156-9D31-092C472B717B}">
      <dgm:prSet/>
      <dgm:spPr/>
      <dgm:t>
        <a:bodyPr/>
        <a:lstStyle/>
        <a:p>
          <a:endParaRPr lang="en-US"/>
        </a:p>
      </dgm:t>
    </dgm:pt>
    <dgm:pt modelId="{1F5A2604-1C1B-4EFE-947C-05FEC39AC0D8}">
      <dgm:prSet custT="1"/>
      <dgm:spPr/>
      <dgm:t>
        <a:bodyPr/>
        <a:lstStyle/>
        <a:p>
          <a:r>
            <a:rPr lang="en-GB" sz="2000" dirty="0"/>
            <a:t>Long-term biological and chemical monitoring is valuable for providing robust evidence that can underpin effective policy </a:t>
          </a:r>
          <a:endParaRPr lang="en-US" sz="2000" dirty="0"/>
        </a:p>
      </dgm:t>
    </dgm:pt>
    <dgm:pt modelId="{E900C9BF-1DA0-44C7-951F-1248A36DD504}" type="parTrans" cxnId="{9D22EC19-AD81-4193-8826-A69B2A214F9F}">
      <dgm:prSet/>
      <dgm:spPr/>
      <dgm:t>
        <a:bodyPr/>
        <a:lstStyle/>
        <a:p>
          <a:endParaRPr lang="en-US"/>
        </a:p>
      </dgm:t>
    </dgm:pt>
    <dgm:pt modelId="{A06F2193-7E9C-42BD-A2C7-A48F1D634E28}" type="sibTrans" cxnId="{9D22EC19-AD81-4193-8826-A69B2A214F9F}">
      <dgm:prSet/>
      <dgm:spPr/>
      <dgm:t>
        <a:bodyPr/>
        <a:lstStyle/>
        <a:p>
          <a:endParaRPr lang="en-US"/>
        </a:p>
      </dgm:t>
    </dgm:pt>
    <dgm:pt modelId="{3FA1297C-1BE9-4CA5-86DB-B5CF65265BFE}" type="pres">
      <dgm:prSet presAssocID="{E3C6BC6D-4A09-408C-A7C0-06F8E7F4DF99}" presName="root" presStyleCnt="0">
        <dgm:presLayoutVars>
          <dgm:dir/>
          <dgm:resizeHandles val="exact"/>
        </dgm:presLayoutVars>
      </dgm:prSet>
      <dgm:spPr/>
      <dgm:t>
        <a:bodyPr/>
        <a:lstStyle/>
        <a:p>
          <a:endParaRPr lang="en-GB"/>
        </a:p>
      </dgm:t>
    </dgm:pt>
    <dgm:pt modelId="{E28B75E0-A6DC-442E-9EA7-33E71D27F215}" type="pres">
      <dgm:prSet presAssocID="{7DB979FA-5D3E-4986-A285-73D8D592EE80}" presName="compNode" presStyleCnt="0"/>
      <dgm:spPr/>
    </dgm:pt>
    <dgm:pt modelId="{1FED355C-18A9-4B78-BF5C-A58965973BF4}" type="pres">
      <dgm:prSet presAssocID="{7DB979FA-5D3E-4986-A285-73D8D592EE80}" presName="bgRect" presStyleLbl="bgShp" presStyleIdx="0" presStyleCnt="3" custScaleY="136913"/>
      <dgm:spPr/>
    </dgm:pt>
    <dgm:pt modelId="{9297FB07-68A3-4592-ABD2-3529C3D8CE55}" type="pres">
      <dgm:prSet presAssocID="{7DB979FA-5D3E-4986-A285-73D8D592EE8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aterpillar"/>
        </a:ext>
      </dgm:extLst>
    </dgm:pt>
    <dgm:pt modelId="{6505571B-DD48-401D-AC5F-39C0ED527178}" type="pres">
      <dgm:prSet presAssocID="{7DB979FA-5D3E-4986-A285-73D8D592EE80}" presName="spaceRect" presStyleCnt="0"/>
      <dgm:spPr/>
    </dgm:pt>
    <dgm:pt modelId="{63E5E8FB-FE4B-4CE9-B68A-F29B1080826B}" type="pres">
      <dgm:prSet presAssocID="{7DB979FA-5D3E-4986-A285-73D8D592EE80}" presName="parTx" presStyleLbl="revTx" presStyleIdx="0" presStyleCnt="3">
        <dgm:presLayoutVars>
          <dgm:chMax val="0"/>
          <dgm:chPref val="0"/>
        </dgm:presLayoutVars>
      </dgm:prSet>
      <dgm:spPr/>
      <dgm:t>
        <a:bodyPr/>
        <a:lstStyle/>
        <a:p>
          <a:endParaRPr lang="en-GB"/>
        </a:p>
      </dgm:t>
    </dgm:pt>
    <dgm:pt modelId="{7D479879-8DD7-48AA-B130-B1537CBC6007}" type="pres">
      <dgm:prSet presAssocID="{A63A293B-B643-4906-8DDA-ABADCDAE6023}" presName="sibTrans" presStyleCnt="0"/>
      <dgm:spPr/>
    </dgm:pt>
    <dgm:pt modelId="{C33EF469-FECB-4C9D-A090-57E330B649AD}" type="pres">
      <dgm:prSet presAssocID="{9B75F8C1-5F35-491A-B10C-39CEB1754472}" presName="compNode" presStyleCnt="0"/>
      <dgm:spPr/>
    </dgm:pt>
    <dgm:pt modelId="{9D36D327-889D-4614-8107-60C8A75319DC}" type="pres">
      <dgm:prSet presAssocID="{9B75F8C1-5F35-491A-B10C-39CEB1754472}" presName="bgRect" presStyleLbl="bgShp" presStyleIdx="1" presStyleCnt="3"/>
      <dgm:spPr/>
    </dgm:pt>
    <dgm:pt modelId="{A9D7CF8E-0ADC-41F9-8E5B-08D5BE5794E9}" type="pres">
      <dgm:prSet presAssocID="{9B75F8C1-5F35-491A-B10C-39CEB175447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ucculent"/>
        </a:ext>
      </dgm:extLst>
    </dgm:pt>
    <dgm:pt modelId="{46D9C06F-E3A1-4374-8740-055DD7C39913}" type="pres">
      <dgm:prSet presAssocID="{9B75F8C1-5F35-491A-B10C-39CEB1754472}" presName="spaceRect" presStyleCnt="0"/>
      <dgm:spPr/>
    </dgm:pt>
    <dgm:pt modelId="{AC3F49B9-3654-4CE7-9A57-C6CC03D5F62B}" type="pres">
      <dgm:prSet presAssocID="{9B75F8C1-5F35-491A-B10C-39CEB1754472}" presName="parTx" presStyleLbl="revTx" presStyleIdx="1" presStyleCnt="3">
        <dgm:presLayoutVars>
          <dgm:chMax val="0"/>
          <dgm:chPref val="0"/>
        </dgm:presLayoutVars>
      </dgm:prSet>
      <dgm:spPr/>
      <dgm:t>
        <a:bodyPr/>
        <a:lstStyle/>
        <a:p>
          <a:endParaRPr lang="en-GB"/>
        </a:p>
      </dgm:t>
    </dgm:pt>
    <dgm:pt modelId="{8F9AE0BF-C3D3-4164-86BB-2E38B68C398A}" type="pres">
      <dgm:prSet presAssocID="{746F268B-2523-407C-BE22-E8EC29F38A42}" presName="sibTrans" presStyleCnt="0"/>
      <dgm:spPr/>
    </dgm:pt>
    <dgm:pt modelId="{B1A58D65-671C-4C15-968D-ECBB8C6C75EA}" type="pres">
      <dgm:prSet presAssocID="{1F5A2604-1C1B-4EFE-947C-05FEC39AC0D8}" presName="compNode" presStyleCnt="0"/>
      <dgm:spPr/>
    </dgm:pt>
    <dgm:pt modelId="{FA0CF106-EE0A-405D-A839-73BA56977D46}" type="pres">
      <dgm:prSet presAssocID="{1F5A2604-1C1B-4EFE-947C-05FEC39AC0D8}" presName="bgRect" presStyleLbl="bgShp" presStyleIdx="2" presStyleCnt="3"/>
      <dgm:spPr/>
    </dgm:pt>
    <dgm:pt modelId="{429B56C5-7413-4B24-B9DF-EED5E44CC129}" type="pres">
      <dgm:prSet presAssocID="{1F5A2604-1C1B-4EFE-947C-05FEC39AC0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tatistics"/>
        </a:ext>
      </dgm:extLst>
    </dgm:pt>
    <dgm:pt modelId="{3807123F-4767-45F7-9DA7-2DE65719F728}" type="pres">
      <dgm:prSet presAssocID="{1F5A2604-1C1B-4EFE-947C-05FEC39AC0D8}" presName="spaceRect" presStyleCnt="0"/>
      <dgm:spPr/>
    </dgm:pt>
    <dgm:pt modelId="{8DCF04B2-DA22-4E9C-9F71-4F7D6D72DE78}" type="pres">
      <dgm:prSet presAssocID="{1F5A2604-1C1B-4EFE-947C-05FEC39AC0D8}" presName="parTx" presStyleLbl="revTx" presStyleIdx="2" presStyleCnt="3">
        <dgm:presLayoutVars>
          <dgm:chMax val="0"/>
          <dgm:chPref val="0"/>
        </dgm:presLayoutVars>
      </dgm:prSet>
      <dgm:spPr/>
      <dgm:t>
        <a:bodyPr/>
        <a:lstStyle/>
        <a:p>
          <a:endParaRPr lang="en-GB"/>
        </a:p>
      </dgm:t>
    </dgm:pt>
  </dgm:ptLst>
  <dgm:cxnLst>
    <dgm:cxn modelId="{F78A8E7E-8327-4D18-AD6E-0DF5B3D01516}" type="presOf" srcId="{7DB979FA-5D3E-4986-A285-73D8D592EE80}" destId="{63E5E8FB-FE4B-4CE9-B68A-F29B1080826B}" srcOrd="0" destOrd="0" presId="urn:microsoft.com/office/officeart/2018/2/layout/IconVerticalSolidList"/>
    <dgm:cxn modelId="{C4EA62C2-DDC1-4EE7-9414-A1405CCE46FE}" type="presOf" srcId="{E3C6BC6D-4A09-408C-A7C0-06F8E7F4DF99}" destId="{3FA1297C-1BE9-4CA5-86DB-B5CF65265BFE}" srcOrd="0" destOrd="0" presId="urn:microsoft.com/office/officeart/2018/2/layout/IconVerticalSolidList"/>
    <dgm:cxn modelId="{79CF58CB-A8FE-4758-B043-BB11C00C3CD6}" srcId="{E3C6BC6D-4A09-408C-A7C0-06F8E7F4DF99}" destId="{7DB979FA-5D3E-4986-A285-73D8D592EE80}" srcOrd="0" destOrd="0" parTransId="{554866FE-039B-4EB3-9A78-57995D76DC80}" sibTransId="{A63A293B-B643-4906-8DDA-ABADCDAE6023}"/>
    <dgm:cxn modelId="{36B4CF3C-8C8E-48E4-A704-DB6EA2CA1A5A}" type="presOf" srcId="{9B75F8C1-5F35-491A-B10C-39CEB1754472}" destId="{AC3F49B9-3654-4CE7-9A57-C6CC03D5F62B}" srcOrd="0" destOrd="0" presId="urn:microsoft.com/office/officeart/2018/2/layout/IconVerticalSolidList"/>
    <dgm:cxn modelId="{884275DD-04F6-4156-9D31-092C472B717B}" srcId="{E3C6BC6D-4A09-408C-A7C0-06F8E7F4DF99}" destId="{9B75F8C1-5F35-491A-B10C-39CEB1754472}" srcOrd="1" destOrd="0" parTransId="{576D68ED-6AE4-4D62-88A4-8096A2388AA7}" sibTransId="{746F268B-2523-407C-BE22-E8EC29F38A42}"/>
    <dgm:cxn modelId="{9D22EC19-AD81-4193-8826-A69B2A214F9F}" srcId="{E3C6BC6D-4A09-408C-A7C0-06F8E7F4DF99}" destId="{1F5A2604-1C1B-4EFE-947C-05FEC39AC0D8}" srcOrd="2" destOrd="0" parTransId="{E900C9BF-1DA0-44C7-951F-1248A36DD504}" sibTransId="{A06F2193-7E9C-42BD-A2C7-A48F1D634E28}"/>
    <dgm:cxn modelId="{B4CC0943-A8CF-4342-A2EE-C7C7A55A8111}" type="presOf" srcId="{1F5A2604-1C1B-4EFE-947C-05FEC39AC0D8}" destId="{8DCF04B2-DA22-4E9C-9F71-4F7D6D72DE78}" srcOrd="0" destOrd="0" presId="urn:microsoft.com/office/officeart/2018/2/layout/IconVerticalSolidList"/>
    <dgm:cxn modelId="{BB28365F-1254-4ECD-8A95-60F455B9C766}" type="presParOf" srcId="{3FA1297C-1BE9-4CA5-86DB-B5CF65265BFE}" destId="{E28B75E0-A6DC-442E-9EA7-33E71D27F215}" srcOrd="0" destOrd="0" presId="urn:microsoft.com/office/officeart/2018/2/layout/IconVerticalSolidList"/>
    <dgm:cxn modelId="{AB661885-1E22-485D-AF1C-046602C4A482}" type="presParOf" srcId="{E28B75E0-A6DC-442E-9EA7-33E71D27F215}" destId="{1FED355C-18A9-4B78-BF5C-A58965973BF4}" srcOrd="0" destOrd="0" presId="urn:microsoft.com/office/officeart/2018/2/layout/IconVerticalSolidList"/>
    <dgm:cxn modelId="{02EF6196-79F3-49FB-A9C3-FB5E1F746550}" type="presParOf" srcId="{E28B75E0-A6DC-442E-9EA7-33E71D27F215}" destId="{9297FB07-68A3-4592-ABD2-3529C3D8CE55}" srcOrd="1" destOrd="0" presId="urn:microsoft.com/office/officeart/2018/2/layout/IconVerticalSolidList"/>
    <dgm:cxn modelId="{5056A662-F9F6-41AC-9FEA-9721029FB5C2}" type="presParOf" srcId="{E28B75E0-A6DC-442E-9EA7-33E71D27F215}" destId="{6505571B-DD48-401D-AC5F-39C0ED527178}" srcOrd="2" destOrd="0" presId="urn:microsoft.com/office/officeart/2018/2/layout/IconVerticalSolidList"/>
    <dgm:cxn modelId="{D248EDEC-2E83-4192-AC24-134CFF3BEE0D}" type="presParOf" srcId="{E28B75E0-A6DC-442E-9EA7-33E71D27F215}" destId="{63E5E8FB-FE4B-4CE9-B68A-F29B1080826B}" srcOrd="3" destOrd="0" presId="urn:microsoft.com/office/officeart/2018/2/layout/IconVerticalSolidList"/>
    <dgm:cxn modelId="{0E000A36-2481-4DE6-92A1-E8AE1B24D194}" type="presParOf" srcId="{3FA1297C-1BE9-4CA5-86DB-B5CF65265BFE}" destId="{7D479879-8DD7-48AA-B130-B1537CBC6007}" srcOrd="1" destOrd="0" presId="urn:microsoft.com/office/officeart/2018/2/layout/IconVerticalSolidList"/>
    <dgm:cxn modelId="{9F482636-17ED-4950-819A-1BC743DCE658}" type="presParOf" srcId="{3FA1297C-1BE9-4CA5-86DB-B5CF65265BFE}" destId="{C33EF469-FECB-4C9D-A090-57E330B649AD}" srcOrd="2" destOrd="0" presId="urn:microsoft.com/office/officeart/2018/2/layout/IconVerticalSolidList"/>
    <dgm:cxn modelId="{4A9B6818-BDCD-4AF5-A1A1-C1E3CCA8B5F4}" type="presParOf" srcId="{C33EF469-FECB-4C9D-A090-57E330B649AD}" destId="{9D36D327-889D-4614-8107-60C8A75319DC}" srcOrd="0" destOrd="0" presId="urn:microsoft.com/office/officeart/2018/2/layout/IconVerticalSolidList"/>
    <dgm:cxn modelId="{2B28D884-87D6-4F37-9900-AE05A02B3BA0}" type="presParOf" srcId="{C33EF469-FECB-4C9D-A090-57E330B649AD}" destId="{A9D7CF8E-0ADC-41F9-8E5B-08D5BE5794E9}" srcOrd="1" destOrd="0" presId="urn:microsoft.com/office/officeart/2018/2/layout/IconVerticalSolidList"/>
    <dgm:cxn modelId="{0E48128A-44D1-4E2F-A597-75CF151CEFFB}" type="presParOf" srcId="{C33EF469-FECB-4C9D-A090-57E330B649AD}" destId="{46D9C06F-E3A1-4374-8740-055DD7C39913}" srcOrd="2" destOrd="0" presId="urn:microsoft.com/office/officeart/2018/2/layout/IconVerticalSolidList"/>
    <dgm:cxn modelId="{F7C0DD06-97D5-4B83-9152-A3400CD2B3BD}" type="presParOf" srcId="{C33EF469-FECB-4C9D-A090-57E330B649AD}" destId="{AC3F49B9-3654-4CE7-9A57-C6CC03D5F62B}" srcOrd="3" destOrd="0" presId="urn:microsoft.com/office/officeart/2018/2/layout/IconVerticalSolidList"/>
    <dgm:cxn modelId="{773F6AB8-D587-4D24-AACD-F3D6FCEC2438}" type="presParOf" srcId="{3FA1297C-1BE9-4CA5-86DB-B5CF65265BFE}" destId="{8F9AE0BF-C3D3-4164-86BB-2E38B68C398A}" srcOrd="3" destOrd="0" presId="urn:microsoft.com/office/officeart/2018/2/layout/IconVerticalSolidList"/>
    <dgm:cxn modelId="{975AF6C1-8AB7-4E58-BFB1-D24CFA5DAD8F}" type="presParOf" srcId="{3FA1297C-1BE9-4CA5-86DB-B5CF65265BFE}" destId="{B1A58D65-671C-4C15-968D-ECBB8C6C75EA}" srcOrd="4" destOrd="0" presId="urn:microsoft.com/office/officeart/2018/2/layout/IconVerticalSolidList"/>
    <dgm:cxn modelId="{97D403AC-9640-4A90-9AE6-4B3AE66F573A}" type="presParOf" srcId="{B1A58D65-671C-4C15-968D-ECBB8C6C75EA}" destId="{FA0CF106-EE0A-405D-A839-73BA56977D46}" srcOrd="0" destOrd="0" presId="urn:microsoft.com/office/officeart/2018/2/layout/IconVerticalSolidList"/>
    <dgm:cxn modelId="{CC99A164-0832-4707-8190-C5A01215A441}" type="presParOf" srcId="{B1A58D65-671C-4C15-968D-ECBB8C6C75EA}" destId="{429B56C5-7413-4B24-B9DF-EED5E44CC129}" srcOrd="1" destOrd="0" presId="urn:microsoft.com/office/officeart/2018/2/layout/IconVerticalSolidList"/>
    <dgm:cxn modelId="{400B5D96-3DD1-48A7-A0ED-F44079E54CA4}" type="presParOf" srcId="{B1A58D65-671C-4C15-968D-ECBB8C6C75EA}" destId="{3807123F-4767-45F7-9DA7-2DE65719F728}" srcOrd="2" destOrd="0" presId="urn:microsoft.com/office/officeart/2018/2/layout/IconVerticalSolidList"/>
    <dgm:cxn modelId="{92BF5A4B-4CC0-43D3-9947-85444A964F19}" type="presParOf" srcId="{B1A58D65-671C-4C15-968D-ECBB8C6C75EA}" destId="{8DCF04B2-DA22-4E9C-9F71-4F7D6D72DE7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7BC376-98BC-5942-8C28-6BF25A6EC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B74D2C2-197B-1444-BC91-93F95AF578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95DD3E6-323C-0947-99F1-56EF29C3AC00}"/>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35D5A65E-CE0D-D84A-9DC0-01151B7C81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D9ABE1F-DE85-2043-BE55-48057196DEA5}"/>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2366561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6AEEA6-1790-EE4C-A75D-F2617076D4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777639D-DC0B-274A-9808-EDF6695299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598BC05-B2A7-4145-8E19-4BBA99EBEEA9}"/>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563014BB-297D-2346-B1B6-BABE40F99E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5CF098F-A2F6-E74C-AB53-9E398393117A}"/>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260698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77A66A-9D15-B74B-876E-EA774EFF89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F621F78-97EB-8448-BB7E-45E85BDED3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EE63947-4740-2A4C-9513-176B393239A0}"/>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4580B3B2-8C5B-9942-93A4-6C0F5463F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62FC17E-2609-5F4E-99E8-D040A38EC93F}"/>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193535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874666-5007-8840-A2A4-C854E260B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812AF19-12A5-A649-80AF-16C4AA476C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2CFED89-1B4C-F64C-BC85-7592724E5D81}"/>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FAE0ADF2-CEA5-9047-AAB7-FCD6954E1B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72D8870-6D02-2340-B2EA-949363603000}"/>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1991229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91E59-38F0-9141-9347-0B021F1E89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42DA632-ED16-5246-B88A-4291C7B54D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8C5D83-A959-BC4C-9B85-71463C367CE7}"/>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97699C9A-0DAE-FB41-816D-0A7F9398F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9B2B2E3-4F1F-3249-8312-FDD540E2CD70}"/>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37423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C07F6-2A79-A344-AD5E-6C39DC8EA9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0E6CCA7-68A8-E748-8D12-9F571FA06D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BB3C3D5-EA9C-6842-99FA-659FED242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FDE876A1-B759-1441-A250-0CC8BEFF9DD0}"/>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6" name="Footer Placeholder 5">
            <a:extLst>
              <a:ext uri="{FF2B5EF4-FFF2-40B4-BE49-F238E27FC236}">
                <a16:creationId xmlns:a16="http://schemas.microsoft.com/office/drawing/2014/main" xmlns="" id="{080BD0EC-2DB4-0C4C-90BF-0A3801E2E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1A5783A-B74F-5141-9943-6937CF050A0D}"/>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131947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74AB5-5CD3-FF4C-A1B3-B4CD09F749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AB5E7EA-20AE-F04D-9376-7772B5A7DA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2FA353-569D-5248-818A-1FA4439798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A3B28CE-BD04-7E46-A079-2D4305F33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600CC21-6973-454B-BAFD-FCE6A08F14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90BE766-5787-4643-A7B0-F6A1BB85726D}"/>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8" name="Footer Placeholder 7">
            <a:extLst>
              <a:ext uri="{FF2B5EF4-FFF2-40B4-BE49-F238E27FC236}">
                <a16:creationId xmlns:a16="http://schemas.microsoft.com/office/drawing/2014/main" xmlns="" id="{0804F7C2-1C83-CD43-855C-03F41A7635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BA026398-D494-F44B-A6FE-F73AD8ABD165}"/>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28588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3B9463-0E3A-004B-819F-DD221BB2A5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276953C9-DB25-D04E-A114-CF8E57F35CD0}"/>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4" name="Footer Placeholder 3">
            <a:extLst>
              <a:ext uri="{FF2B5EF4-FFF2-40B4-BE49-F238E27FC236}">
                <a16:creationId xmlns:a16="http://schemas.microsoft.com/office/drawing/2014/main" xmlns="" id="{C53DE48D-F967-F24F-8507-DD443AFC58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BC06835-C348-9E4D-8FAE-BF6326ABB56D}"/>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163850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1C3018-47C8-E846-B30B-D418A9D2FA80}"/>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3" name="Footer Placeholder 2">
            <a:extLst>
              <a:ext uri="{FF2B5EF4-FFF2-40B4-BE49-F238E27FC236}">
                <a16:creationId xmlns:a16="http://schemas.microsoft.com/office/drawing/2014/main" xmlns="" id="{BC9BFCDC-CBFA-874E-B078-8467211F0A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51DAA175-FF17-154D-AE61-661C93168CC4}"/>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188217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CF237-C7AF-8245-ABF8-5A9908DDC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9833AEC-9955-DD48-BB5F-8EB90CEDB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7FB8015-E8F1-234A-832D-A24B40505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40EB01-AA1B-3342-BB43-D78B2DD73B1D}"/>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6" name="Footer Placeholder 5">
            <a:extLst>
              <a:ext uri="{FF2B5EF4-FFF2-40B4-BE49-F238E27FC236}">
                <a16:creationId xmlns:a16="http://schemas.microsoft.com/office/drawing/2014/main" xmlns="" id="{8ECAA924-16F6-C14F-8317-EB7D026BD4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74D1EA60-2DBD-704C-B385-573FC0676054}"/>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257037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DAB44-A2F3-EF44-A939-8C3D8DB8B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A1AABB5-578D-4540-87CD-50CE158448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C736310A-8DFF-5D4E-8B36-4111D91C6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672EFE-E919-E145-B80F-64CF03B407B3}"/>
              </a:ext>
            </a:extLst>
          </p:cNvPr>
          <p:cNvSpPr>
            <a:spLocks noGrp="1"/>
          </p:cNvSpPr>
          <p:nvPr>
            <p:ph type="dt" sz="half" idx="10"/>
          </p:nvPr>
        </p:nvSpPr>
        <p:spPr/>
        <p:txBody>
          <a:bodyPr/>
          <a:lstStyle/>
          <a:p>
            <a:fld id="{F80970A6-BCD8-9D48-866D-18F3C58562C5}" type="datetimeFigureOut">
              <a:rPr lang="en-GB" smtClean="0"/>
              <a:t>23/10/2019</a:t>
            </a:fld>
            <a:endParaRPr lang="en-GB"/>
          </a:p>
        </p:txBody>
      </p:sp>
      <p:sp>
        <p:nvSpPr>
          <p:cNvPr id="6" name="Footer Placeholder 5">
            <a:extLst>
              <a:ext uri="{FF2B5EF4-FFF2-40B4-BE49-F238E27FC236}">
                <a16:creationId xmlns:a16="http://schemas.microsoft.com/office/drawing/2014/main" xmlns="" id="{9C803978-1097-2F49-AE58-B8F1CCC448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5BEBEA5-65C4-FD4E-80BF-18247CDEB37C}"/>
              </a:ext>
            </a:extLst>
          </p:cNvPr>
          <p:cNvSpPr>
            <a:spLocks noGrp="1"/>
          </p:cNvSpPr>
          <p:nvPr>
            <p:ph type="sldNum" sz="quarter" idx="12"/>
          </p:nvPr>
        </p:nvSpPr>
        <p:spPr/>
        <p:txBody>
          <a:bodyPr/>
          <a:lstStyle/>
          <a:p>
            <a:fld id="{CA5DAD3D-0206-6649-A1AE-7005F8B7B47A}" type="slidenum">
              <a:rPr lang="en-GB" smtClean="0"/>
              <a:t>‹#›</a:t>
            </a:fld>
            <a:endParaRPr lang="en-GB"/>
          </a:p>
        </p:txBody>
      </p:sp>
    </p:spTree>
    <p:extLst>
      <p:ext uri="{BB962C8B-B14F-4D97-AF65-F5344CB8AC3E}">
        <p14:creationId xmlns:p14="http://schemas.microsoft.com/office/powerpoint/2010/main" val="72777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E54F63-AF27-904B-9614-7D1903620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032B838-2200-8F41-B9EE-26D19EE12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C5593BA-DDE3-E549-A6B2-29DC77257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970A6-BCD8-9D48-866D-18F3C58562C5}" type="datetimeFigureOut">
              <a:rPr lang="en-GB" smtClean="0"/>
              <a:t>23/10/2019</a:t>
            </a:fld>
            <a:endParaRPr lang="en-GB"/>
          </a:p>
        </p:txBody>
      </p:sp>
      <p:sp>
        <p:nvSpPr>
          <p:cNvPr id="5" name="Footer Placeholder 4">
            <a:extLst>
              <a:ext uri="{FF2B5EF4-FFF2-40B4-BE49-F238E27FC236}">
                <a16:creationId xmlns:a16="http://schemas.microsoft.com/office/drawing/2014/main" xmlns="" id="{F38DB268-8B00-4947-A19F-191A2E06A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2F437AAD-623C-474C-8946-52600966E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DAD3D-0206-6649-A1AE-7005F8B7B47A}" type="slidenum">
              <a:rPr lang="en-GB" smtClean="0"/>
              <a:t>‹#›</a:t>
            </a:fld>
            <a:endParaRPr lang="en-GB"/>
          </a:p>
        </p:txBody>
      </p:sp>
    </p:spTree>
    <p:extLst>
      <p:ext uri="{BB962C8B-B14F-4D97-AF65-F5344CB8AC3E}">
        <p14:creationId xmlns:p14="http://schemas.microsoft.com/office/powerpoint/2010/main" val="2767581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30FAFA6-5469-804A-96EA-701D0F0C1AD5}"/>
              </a:ext>
            </a:extLst>
          </p:cNvPr>
          <p:cNvSpPr/>
          <p:nvPr/>
        </p:nvSpPr>
        <p:spPr>
          <a:xfrm>
            <a:off x="0" y="4894729"/>
            <a:ext cx="12192000" cy="1963271"/>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xmlns="" id="{F53ED3F7-5569-9142-A23A-6F60FC71FADE}"/>
              </a:ext>
            </a:extLst>
          </p:cNvPr>
          <p:cNvSpPr txBox="1">
            <a:spLocks/>
          </p:cNvSpPr>
          <p:nvPr/>
        </p:nvSpPr>
        <p:spPr>
          <a:xfrm>
            <a:off x="1600200" y="4026870"/>
            <a:ext cx="8991600"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404040"/>
                </a:solidFill>
                <a:latin typeface="Bahnschrift SemiLight SemiConde" panose="020B0502040204020203" pitchFamily="34" charset="0"/>
                <a:cs typeface="Aparajita" panose="020B0502040204020203" pitchFamily="18" charset="0"/>
              </a:rPr>
              <a:t>Assessing the impacts of pollutants on freshwater ecology</a:t>
            </a:r>
          </a:p>
        </p:txBody>
      </p:sp>
      <p:sp>
        <p:nvSpPr>
          <p:cNvPr id="5" name="Subtitle 2">
            <a:extLst>
              <a:ext uri="{FF2B5EF4-FFF2-40B4-BE49-F238E27FC236}">
                <a16:creationId xmlns:a16="http://schemas.microsoft.com/office/drawing/2014/main" xmlns="" id="{DCE2DFB3-4D40-1D4D-8A53-5348A09348C7}"/>
              </a:ext>
            </a:extLst>
          </p:cNvPr>
          <p:cNvSpPr txBox="1">
            <a:spLocks/>
          </p:cNvSpPr>
          <p:nvPr/>
        </p:nvSpPr>
        <p:spPr>
          <a:xfrm>
            <a:off x="2695194" y="5446060"/>
            <a:ext cx="6801612" cy="141194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chemeClr val="bg1"/>
                </a:solidFill>
              </a:rPr>
              <a:t>Emma Pilgrim &amp; Michael Winter (University of Exeter)</a:t>
            </a:r>
          </a:p>
          <a:p>
            <a:pPr marL="0" indent="0" algn="ctr">
              <a:buNone/>
            </a:pPr>
            <a:r>
              <a:rPr lang="en-GB" sz="1600" dirty="0" err="1">
                <a:solidFill>
                  <a:schemeClr val="bg1"/>
                </a:solidFill>
              </a:rPr>
              <a:t>Iwan</a:t>
            </a:r>
            <a:r>
              <a:rPr lang="en-GB" sz="1600" dirty="0">
                <a:solidFill>
                  <a:schemeClr val="bg1"/>
                </a:solidFill>
              </a:rPr>
              <a:t> Jones (Queen Mary University of London)</a:t>
            </a:r>
          </a:p>
          <a:p>
            <a:pPr marL="0" indent="0" algn="ctr">
              <a:buNone/>
            </a:pPr>
            <a:r>
              <a:rPr lang="en-GB" sz="1600" dirty="0">
                <a:solidFill>
                  <a:schemeClr val="bg1"/>
                </a:solidFill>
              </a:rPr>
              <a:t>Adie Collins &amp; Alison Carswell (</a:t>
            </a:r>
            <a:r>
              <a:rPr lang="en-GB" sz="1600" dirty="0" err="1">
                <a:solidFill>
                  <a:schemeClr val="bg1"/>
                </a:solidFill>
              </a:rPr>
              <a:t>Rothamsted</a:t>
            </a:r>
            <a:r>
              <a:rPr lang="en-GB" sz="1600" dirty="0">
                <a:solidFill>
                  <a:schemeClr val="bg1"/>
                </a:solidFill>
              </a:rPr>
              <a:t> Research)</a:t>
            </a:r>
          </a:p>
          <a:p>
            <a:pPr marL="0" indent="0" algn="ctr">
              <a:buNone/>
            </a:pPr>
            <a:r>
              <a:rPr lang="en-GB" sz="1600" dirty="0">
                <a:solidFill>
                  <a:schemeClr val="bg1"/>
                </a:solidFill>
              </a:rPr>
              <a:t> </a:t>
            </a:r>
            <a:r>
              <a:rPr lang="en-GB" sz="1600" dirty="0" err="1">
                <a:solidFill>
                  <a:schemeClr val="bg1"/>
                </a:solidFill>
              </a:rPr>
              <a:t>Moragh</a:t>
            </a:r>
            <a:r>
              <a:rPr lang="en-GB" sz="1600" dirty="0">
                <a:solidFill>
                  <a:schemeClr val="bg1"/>
                </a:solidFill>
              </a:rPr>
              <a:t> Stirling (University of Reading)</a:t>
            </a:r>
          </a:p>
          <a:p>
            <a:pPr marL="0" indent="0" algn="ctr">
              <a:buNone/>
            </a:pPr>
            <a:r>
              <a:rPr lang="en-GB" sz="1600" dirty="0">
                <a:solidFill>
                  <a:schemeClr val="bg1"/>
                </a:solidFill>
              </a:rPr>
              <a:t> Robin Hodgkinson &amp; Carla Richmond (ADAS)</a:t>
            </a:r>
            <a:endParaRPr lang="en-GB" sz="1600"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5321F8D8-5A2C-9640-BD6E-EDFC2FFA9F8E}"/>
              </a:ext>
            </a:extLst>
          </p:cNvPr>
          <p:cNvPicPr>
            <a:picLocks noChangeAspect="1"/>
          </p:cNvPicPr>
          <p:nvPr/>
        </p:nvPicPr>
        <p:blipFill>
          <a:blip r:embed="rId2"/>
          <a:srcRect/>
          <a:stretch/>
        </p:blipFill>
        <p:spPr>
          <a:xfrm>
            <a:off x="643467" y="1558890"/>
            <a:ext cx="5291667" cy="1888545"/>
          </a:xfrm>
          <a:prstGeom prst="rect">
            <a:avLst/>
          </a:prstGeom>
          <a:ln w="38100">
            <a:solidFill>
              <a:schemeClr val="accent1"/>
            </a:solidFill>
          </a:ln>
        </p:spPr>
      </p:pic>
      <p:pic>
        <p:nvPicPr>
          <p:cNvPr id="7" name="Picture 6">
            <a:extLst>
              <a:ext uri="{FF2B5EF4-FFF2-40B4-BE49-F238E27FC236}">
                <a16:creationId xmlns:a16="http://schemas.microsoft.com/office/drawing/2014/main" xmlns="" id="{6664308A-0255-4442-97CA-9D64C00921EA}"/>
              </a:ext>
            </a:extLst>
          </p:cNvPr>
          <p:cNvPicPr>
            <a:picLocks noChangeAspect="1"/>
          </p:cNvPicPr>
          <p:nvPr/>
        </p:nvPicPr>
        <p:blipFill rotWithShape="1">
          <a:blip r:embed="rId3"/>
          <a:srcRect r="1655" b="4829"/>
          <a:stretch/>
        </p:blipFill>
        <p:spPr>
          <a:xfrm>
            <a:off x="6167827" y="1558889"/>
            <a:ext cx="5291667" cy="1888545"/>
          </a:xfrm>
          <a:prstGeom prst="rect">
            <a:avLst/>
          </a:prstGeom>
          <a:ln w="38100">
            <a:solidFill>
              <a:schemeClr val="accent1"/>
            </a:solidFill>
          </a:ln>
        </p:spPr>
      </p:pic>
      <p:pic>
        <p:nvPicPr>
          <p:cNvPr id="8" name="Picture 4" descr="Image result for demonstration test catchment project">
            <a:extLst>
              <a:ext uri="{FF2B5EF4-FFF2-40B4-BE49-F238E27FC236}">
                <a16:creationId xmlns:a16="http://schemas.microsoft.com/office/drawing/2014/main" xmlns="" id="{CDAD662B-0F7F-9745-89A0-1077F177A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4253" y="207738"/>
            <a:ext cx="1153903" cy="6837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370A6BC0-824D-0B4F-B082-7396E7BB5DCC}"/>
              </a:ext>
            </a:extLst>
          </p:cNvPr>
          <p:cNvSpPr txBox="1"/>
          <p:nvPr/>
        </p:nvSpPr>
        <p:spPr>
          <a:xfrm>
            <a:off x="422978" y="367712"/>
            <a:ext cx="5512156" cy="369332"/>
          </a:xfrm>
          <a:prstGeom prst="rect">
            <a:avLst/>
          </a:prstGeom>
          <a:noFill/>
        </p:spPr>
        <p:txBody>
          <a:bodyPr wrap="square" rtlCol="0">
            <a:spAutoFit/>
          </a:bodyPr>
          <a:lstStyle/>
          <a:p>
            <a:r>
              <a:rPr lang="en-GB" dirty="0">
                <a:solidFill>
                  <a:srgbClr val="88CADC"/>
                </a:solidFill>
                <a:latin typeface="Bahnschrift SemiLight SemiConde" panose="020B0502040204020203" pitchFamily="34" charset="0"/>
                <a:cs typeface="Arial" panose="020B0604020202020204" pitchFamily="34" charset="0"/>
              </a:rPr>
              <a:t>SCIENCE, POLICY AND PRACTICE NOTE 3</a:t>
            </a:r>
          </a:p>
        </p:txBody>
      </p:sp>
    </p:spTree>
    <p:extLst>
      <p:ext uri="{BB962C8B-B14F-4D97-AF65-F5344CB8AC3E}">
        <p14:creationId xmlns:p14="http://schemas.microsoft.com/office/powerpoint/2010/main" val="232161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4248C74-86B4-3247-983D-994B6DF4B645}"/>
              </a:ext>
            </a:extLst>
          </p:cNvPr>
          <p:cNvSpPr>
            <a:spLocks noGrp="1"/>
          </p:cNvSpPr>
          <p:nvPr>
            <p:ph type="title"/>
          </p:nvPr>
        </p:nvSpPr>
        <p:spPr>
          <a:xfrm>
            <a:off x="5000438" y="180205"/>
            <a:ext cx="6869829" cy="1454051"/>
          </a:xfrm>
        </p:spPr>
        <p:txBody>
          <a:bodyPr>
            <a:normAutofit/>
          </a:bodyPr>
          <a:lstStyle/>
          <a:p>
            <a:pPr algn="ctr"/>
            <a:r>
              <a:rPr lang="en-GB" dirty="0">
                <a:solidFill>
                  <a:srgbClr val="000000"/>
                </a:solidFill>
              </a:rPr>
              <a:t>Recovery of freshwater life</a:t>
            </a:r>
          </a:p>
        </p:txBody>
      </p:sp>
      <p:sp>
        <p:nvSpPr>
          <p:cNvPr id="13"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D21EF431-F6AD-0B45-93BF-B3C4590E13F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xmlns="" id="{3BF90277-D024-9747-AE1C-F864E6A1CDB2}"/>
              </a:ext>
            </a:extLst>
          </p:cNvPr>
          <p:cNvSpPr>
            <a:spLocks noGrp="1"/>
          </p:cNvSpPr>
          <p:nvPr>
            <p:ph idx="1"/>
          </p:nvPr>
        </p:nvSpPr>
        <p:spPr>
          <a:xfrm>
            <a:off x="5614877" y="1634256"/>
            <a:ext cx="6090572" cy="4763170"/>
          </a:xfrm>
        </p:spPr>
        <p:txBody>
          <a:bodyPr anchor="ctr">
            <a:normAutofit lnSpcReduction="10000"/>
          </a:bodyPr>
          <a:lstStyle/>
          <a:p>
            <a:r>
              <a:rPr lang="en-GB" dirty="0">
                <a:solidFill>
                  <a:srgbClr val="000000"/>
                </a:solidFill>
              </a:rPr>
              <a:t>Recovery in watercourses can be rapid, to an extent. Rate of recovery will then depend on landscape characteristics; e.g. freshwater invertebrates are most sensitive to low levels of oxygen in the water</a:t>
            </a:r>
          </a:p>
          <a:p>
            <a:r>
              <a:rPr lang="en-GB" dirty="0">
                <a:solidFill>
                  <a:srgbClr val="000000"/>
                </a:solidFill>
              </a:rPr>
              <a:t>Given the right conditions, invertebrates can recover from low oxygen in as little as two weeks </a:t>
            </a:r>
          </a:p>
          <a:p>
            <a:r>
              <a:rPr lang="en-GB" dirty="0">
                <a:solidFill>
                  <a:srgbClr val="000000"/>
                </a:solidFill>
              </a:rPr>
              <a:t>Level of recovery is complex as it depends on how quickly organisms can recolonise from elsewhere </a:t>
            </a:r>
          </a:p>
          <a:p>
            <a:endParaRPr lang="en-GB" sz="2000" dirty="0">
              <a:solidFill>
                <a:srgbClr val="000000"/>
              </a:solidFill>
            </a:endParaRPr>
          </a:p>
        </p:txBody>
      </p:sp>
    </p:spTree>
    <p:extLst>
      <p:ext uri="{BB962C8B-B14F-4D97-AF65-F5344CB8AC3E}">
        <p14:creationId xmlns:p14="http://schemas.microsoft.com/office/powerpoint/2010/main" val="2348407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0">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584962E-D794-6B45-A860-18CDFBCB6594}"/>
              </a:ext>
            </a:extLst>
          </p:cNvPr>
          <p:cNvSpPr>
            <a:spLocks noGrp="1"/>
          </p:cNvSpPr>
          <p:nvPr>
            <p:ph type="title"/>
          </p:nvPr>
        </p:nvSpPr>
        <p:spPr>
          <a:xfrm>
            <a:off x="5215839" y="180205"/>
            <a:ext cx="6739466" cy="1454051"/>
          </a:xfrm>
        </p:spPr>
        <p:txBody>
          <a:bodyPr>
            <a:normAutofit/>
          </a:bodyPr>
          <a:lstStyle/>
          <a:p>
            <a:r>
              <a:rPr lang="en-GB" dirty="0">
                <a:solidFill>
                  <a:srgbClr val="000000"/>
                </a:solidFill>
              </a:rPr>
              <a:t>Recovery of freshwater life</a:t>
            </a:r>
          </a:p>
        </p:txBody>
      </p:sp>
      <p:sp>
        <p:nvSpPr>
          <p:cNvPr id="13"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F42DD6D1-E32B-944F-B441-AF91982C1E4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xmlns="" id="{3A7F01D7-A2CF-FC41-9514-D7826D140708}"/>
              </a:ext>
            </a:extLst>
          </p:cNvPr>
          <p:cNvSpPr>
            <a:spLocks noGrp="1"/>
          </p:cNvSpPr>
          <p:nvPr>
            <p:ph idx="1"/>
          </p:nvPr>
        </p:nvSpPr>
        <p:spPr>
          <a:xfrm>
            <a:off x="5453277" y="1499848"/>
            <a:ext cx="6264590" cy="4639733"/>
          </a:xfrm>
        </p:spPr>
        <p:txBody>
          <a:bodyPr anchor="ctr">
            <a:normAutofit lnSpcReduction="10000"/>
          </a:bodyPr>
          <a:lstStyle/>
          <a:p>
            <a:r>
              <a:rPr lang="en-GB" dirty="0">
                <a:solidFill>
                  <a:srgbClr val="000000"/>
                </a:solidFill>
              </a:rPr>
              <a:t>The extent of damage determines the speed at which the freshwater life can recover</a:t>
            </a:r>
          </a:p>
          <a:p>
            <a:r>
              <a:rPr lang="en-GB" dirty="0">
                <a:solidFill>
                  <a:srgbClr val="000000"/>
                </a:solidFill>
              </a:rPr>
              <a:t>If surrounding landscape has suffered significant environmental damage, recovery of biological life will be slower compared with a landscape that still retains some of its natural wildlife</a:t>
            </a:r>
          </a:p>
          <a:p>
            <a:r>
              <a:rPr lang="en-GB" dirty="0">
                <a:solidFill>
                  <a:srgbClr val="000000"/>
                </a:solidFill>
              </a:rPr>
              <a:t>Sites close to clean or less polluted water resources are described as ‘well connected’, particularly if there are routes for organisms to travel along</a:t>
            </a:r>
          </a:p>
        </p:txBody>
      </p:sp>
    </p:spTree>
    <p:extLst>
      <p:ext uri="{BB962C8B-B14F-4D97-AF65-F5344CB8AC3E}">
        <p14:creationId xmlns:p14="http://schemas.microsoft.com/office/powerpoint/2010/main" val="147917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A2EBF-8C3C-1146-85A2-27CA8D9E221E}"/>
              </a:ext>
            </a:extLst>
          </p:cNvPr>
          <p:cNvSpPr>
            <a:spLocks noGrp="1"/>
          </p:cNvSpPr>
          <p:nvPr>
            <p:ph type="title"/>
          </p:nvPr>
        </p:nvSpPr>
        <p:spPr>
          <a:xfrm>
            <a:off x="838200" y="365125"/>
            <a:ext cx="10515600" cy="1325563"/>
          </a:xfrm>
        </p:spPr>
        <p:txBody>
          <a:bodyPr>
            <a:normAutofit/>
          </a:bodyPr>
          <a:lstStyle/>
          <a:p>
            <a:r>
              <a:rPr lang="en-GB" dirty="0"/>
              <a:t>What we learnt</a:t>
            </a:r>
          </a:p>
        </p:txBody>
      </p:sp>
      <p:graphicFrame>
        <p:nvGraphicFramePr>
          <p:cNvPr id="5" name="Content Placeholder 2">
            <a:extLst>
              <a:ext uri="{FF2B5EF4-FFF2-40B4-BE49-F238E27FC236}">
                <a16:creationId xmlns:a16="http://schemas.microsoft.com/office/drawing/2014/main" xmlns="" id="{0D00E125-216E-4502-89F5-AFBE0D2B938F}"/>
              </a:ext>
            </a:extLst>
          </p:cNvPr>
          <p:cNvGraphicFramePr>
            <a:graphicFrameLocks noGrp="1"/>
          </p:cNvGraphicFramePr>
          <p:nvPr>
            <p:ph idx="1"/>
            <p:extLst>
              <p:ext uri="{D42A27DB-BD31-4B8C-83A1-F6EECF244321}">
                <p14:modId xmlns:p14="http://schemas.microsoft.com/office/powerpoint/2010/main" val="12788596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63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5F41304-6272-42D4-9F30-4BDD2BBE8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9CA3DDE-5751-6746-A4D7-BFB1E33D6755}"/>
              </a:ext>
            </a:extLst>
          </p:cNvPr>
          <p:cNvSpPr>
            <a:spLocks noGrp="1"/>
          </p:cNvSpPr>
          <p:nvPr>
            <p:ph type="title"/>
          </p:nvPr>
        </p:nvSpPr>
        <p:spPr>
          <a:xfrm>
            <a:off x="838200" y="495390"/>
            <a:ext cx="5257800" cy="1709928"/>
          </a:xfrm>
        </p:spPr>
        <p:txBody>
          <a:bodyPr>
            <a:normAutofit/>
          </a:bodyPr>
          <a:lstStyle/>
          <a:p>
            <a:r>
              <a:rPr lang="en-GB"/>
              <a:t>Further Resources</a:t>
            </a:r>
            <a:endParaRPr lang="en-GB" dirty="0"/>
          </a:p>
        </p:txBody>
      </p:sp>
      <p:pic>
        <p:nvPicPr>
          <p:cNvPr id="13" name="Picture 12">
            <a:extLst>
              <a:ext uri="{FF2B5EF4-FFF2-40B4-BE49-F238E27FC236}">
                <a16:creationId xmlns:a16="http://schemas.microsoft.com/office/drawing/2014/main" xmlns="" id="{A60F6C59-07F1-044A-9022-01FA30BCFE30}"/>
              </a:ext>
            </a:extLst>
          </p:cNvPr>
          <p:cNvPicPr>
            <a:picLocks noChangeAspect="1"/>
          </p:cNvPicPr>
          <p:nvPr/>
        </p:nvPicPr>
        <p:blipFill rotWithShape="1">
          <a:blip r:embed="rId2"/>
          <a:srcRect t="26244" r="-3" b="-3"/>
          <a:stretch/>
        </p:blipFill>
        <p:spPr>
          <a:xfrm>
            <a:off x="5926239" y="10"/>
            <a:ext cx="6265760" cy="1709918"/>
          </a:xfrm>
          <a:custGeom>
            <a:avLst/>
            <a:gdLst>
              <a:gd name="connsiteX0" fmla="*/ 0 w 6265760"/>
              <a:gd name="connsiteY0" fmla="*/ 0 h 1709928"/>
              <a:gd name="connsiteX1" fmla="*/ 6265760 w 6265760"/>
              <a:gd name="connsiteY1" fmla="*/ 0 h 1709928"/>
              <a:gd name="connsiteX2" fmla="*/ 6265760 w 6265760"/>
              <a:gd name="connsiteY2" fmla="*/ 1709928 h 1709928"/>
              <a:gd name="connsiteX3" fmla="*/ 795246 w 6265760"/>
              <a:gd name="connsiteY3" fmla="*/ 1709928 h 1709928"/>
              <a:gd name="connsiteX4" fmla="*/ 790682 w 6265760"/>
              <a:gd name="connsiteY4" fmla="*/ 1700078 h 1709928"/>
              <a:gd name="connsiteX5" fmla="*/ 787724 w 6265760"/>
              <a:gd name="connsiteY5" fmla="*/ 1700078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60" h="1709928">
                <a:moveTo>
                  <a:pt x="0" y="0"/>
                </a:moveTo>
                <a:lnTo>
                  <a:pt x="6265760" y="0"/>
                </a:lnTo>
                <a:lnTo>
                  <a:pt x="6265760" y="1709928"/>
                </a:lnTo>
                <a:lnTo>
                  <a:pt x="795246" y="1709928"/>
                </a:lnTo>
                <a:lnTo>
                  <a:pt x="790682" y="1700078"/>
                </a:lnTo>
                <a:lnTo>
                  <a:pt x="787724" y="1700078"/>
                </a:lnTo>
                <a:close/>
              </a:path>
            </a:pathLst>
          </a:custGeom>
        </p:spPr>
      </p:pic>
      <p:sp>
        <p:nvSpPr>
          <p:cNvPr id="3" name="Content Placeholder 2">
            <a:extLst>
              <a:ext uri="{FF2B5EF4-FFF2-40B4-BE49-F238E27FC236}">
                <a16:creationId xmlns:a16="http://schemas.microsoft.com/office/drawing/2014/main" xmlns="" id="{5F71CCF8-2A5C-4842-8630-2CC3F6731E8B}"/>
              </a:ext>
            </a:extLst>
          </p:cNvPr>
          <p:cNvSpPr>
            <a:spLocks noGrp="1"/>
          </p:cNvSpPr>
          <p:nvPr>
            <p:ph idx="1"/>
          </p:nvPr>
        </p:nvSpPr>
        <p:spPr>
          <a:xfrm>
            <a:off x="838200" y="2541494"/>
            <a:ext cx="5707565" cy="3635468"/>
          </a:xfrm>
        </p:spPr>
        <p:txBody>
          <a:bodyPr>
            <a:normAutofit/>
          </a:bodyPr>
          <a:lstStyle/>
          <a:p>
            <a:pPr marL="0" indent="0">
              <a:buNone/>
            </a:pPr>
            <a:r>
              <a:rPr lang="en-GB" sz="2000"/>
              <a:t>Collins, AL, Haygarth P, Barker P, Hiscock K, Lovett A, Lloyd CEM, Freer JE, Johnes PJ &amp; Jones JI (2015) Summary of emerging evidence from the Demonstration Test Catchments (DTC) Platform. </a:t>
            </a:r>
            <a:r>
              <a:rPr lang="en-GB" sz="2000" i="1"/>
              <a:t>Defra. </a:t>
            </a:r>
          </a:p>
        </p:txBody>
      </p:sp>
      <p:pic>
        <p:nvPicPr>
          <p:cNvPr id="9" name="Picture 8">
            <a:extLst>
              <a:ext uri="{FF2B5EF4-FFF2-40B4-BE49-F238E27FC236}">
                <a16:creationId xmlns:a16="http://schemas.microsoft.com/office/drawing/2014/main" xmlns="" id="{0B607349-D3C3-9749-8547-8892ADC8F7C4}"/>
              </a:ext>
            </a:extLst>
          </p:cNvPr>
          <p:cNvPicPr>
            <a:picLocks noChangeAspect="1"/>
          </p:cNvPicPr>
          <p:nvPr/>
        </p:nvPicPr>
        <p:blipFill rotWithShape="1">
          <a:blip r:embed="rId3"/>
          <a:srcRect t="12029" r="-2" b="2334"/>
          <a:stretch/>
        </p:blipFill>
        <p:spPr>
          <a:xfrm>
            <a:off x="6721487" y="1709929"/>
            <a:ext cx="5470513" cy="1709928"/>
          </a:xfrm>
          <a:custGeom>
            <a:avLst/>
            <a:gdLst>
              <a:gd name="connsiteX0" fmla="*/ 0 w 5470513"/>
              <a:gd name="connsiteY0" fmla="*/ 0 h 1709928"/>
              <a:gd name="connsiteX1" fmla="*/ 5470513 w 5470513"/>
              <a:gd name="connsiteY1" fmla="*/ 0 h 1709928"/>
              <a:gd name="connsiteX2" fmla="*/ 5470513 w 5470513"/>
              <a:gd name="connsiteY2" fmla="*/ 1709928 h 1709928"/>
              <a:gd name="connsiteX3" fmla="*/ 792289 w 5470513"/>
              <a:gd name="connsiteY3" fmla="*/ 1709928 h 1709928"/>
            </a:gdLst>
            <a:ahLst/>
            <a:cxnLst>
              <a:cxn ang="0">
                <a:pos x="connsiteX0" y="connsiteY0"/>
              </a:cxn>
              <a:cxn ang="0">
                <a:pos x="connsiteX1" y="connsiteY1"/>
              </a:cxn>
              <a:cxn ang="0">
                <a:pos x="connsiteX2" y="connsiteY2"/>
              </a:cxn>
              <a:cxn ang="0">
                <a:pos x="connsiteX3" y="connsiteY3"/>
              </a:cxn>
            </a:cxnLst>
            <a:rect l="l" t="t" r="r" b="b"/>
            <a:pathLst>
              <a:path w="5470513" h="1709928">
                <a:moveTo>
                  <a:pt x="0" y="0"/>
                </a:moveTo>
                <a:lnTo>
                  <a:pt x="5470513" y="0"/>
                </a:lnTo>
                <a:lnTo>
                  <a:pt x="5470513" y="1709928"/>
                </a:lnTo>
                <a:lnTo>
                  <a:pt x="792289" y="1709928"/>
                </a:lnTo>
                <a:close/>
              </a:path>
            </a:pathLst>
          </a:custGeom>
        </p:spPr>
      </p:pic>
      <p:pic>
        <p:nvPicPr>
          <p:cNvPr id="15" name="Picture 14">
            <a:extLst>
              <a:ext uri="{FF2B5EF4-FFF2-40B4-BE49-F238E27FC236}">
                <a16:creationId xmlns:a16="http://schemas.microsoft.com/office/drawing/2014/main" xmlns="" id="{F5FB0642-9DAD-B24C-907E-473F8B6E21EC}"/>
              </a:ext>
            </a:extLst>
          </p:cNvPr>
          <p:cNvPicPr>
            <a:picLocks noChangeAspect="1"/>
          </p:cNvPicPr>
          <p:nvPr/>
        </p:nvPicPr>
        <p:blipFill rotWithShape="1">
          <a:blip r:embed="rId4"/>
          <a:srcRect l="2101" r="4" b="4"/>
          <a:stretch/>
        </p:blipFill>
        <p:spPr>
          <a:xfrm>
            <a:off x="7509464" y="3410554"/>
            <a:ext cx="4682536" cy="1709928"/>
          </a:xfrm>
          <a:custGeom>
            <a:avLst/>
            <a:gdLst>
              <a:gd name="connsiteX0" fmla="*/ 0 w 4682536"/>
              <a:gd name="connsiteY0" fmla="*/ 0 h 1709928"/>
              <a:gd name="connsiteX1" fmla="*/ 4682536 w 4682536"/>
              <a:gd name="connsiteY1" fmla="*/ 0 h 1709928"/>
              <a:gd name="connsiteX2" fmla="*/ 4682536 w 4682536"/>
              <a:gd name="connsiteY2" fmla="*/ 1709928 h 1709928"/>
              <a:gd name="connsiteX3" fmla="*/ 792291 w 4682536"/>
              <a:gd name="connsiteY3" fmla="*/ 1709928 h 1709928"/>
              <a:gd name="connsiteX4" fmla="*/ 404649 w 4682536"/>
              <a:gd name="connsiteY4" fmla="*/ 873316 h 1709928"/>
              <a:gd name="connsiteX5" fmla="*/ 404648 w 4682536"/>
              <a:gd name="connsiteY5" fmla="*/ 87331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536" h="1709928">
                <a:moveTo>
                  <a:pt x="0" y="0"/>
                </a:moveTo>
                <a:lnTo>
                  <a:pt x="4682536" y="0"/>
                </a:lnTo>
                <a:lnTo>
                  <a:pt x="4682536" y="1709928"/>
                </a:lnTo>
                <a:lnTo>
                  <a:pt x="792291" y="1709928"/>
                </a:lnTo>
                <a:lnTo>
                  <a:pt x="404649" y="873316"/>
                </a:lnTo>
                <a:lnTo>
                  <a:pt x="404648" y="873316"/>
                </a:lnTo>
                <a:close/>
              </a:path>
            </a:pathLst>
          </a:custGeom>
        </p:spPr>
      </p:pic>
      <p:pic>
        <p:nvPicPr>
          <p:cNvPr id="7" name="Picture 6">
            <a:extLst>
              <a:ext uri="{FF2B5EF4-FFF2-40B4-BE49-F238E27FC236}">
                <a16:creationId xmlns:a16="http://schemas.microsoft.com/office/drawing/2014/main" xmlns="" id="{C1CAC9EF-8464-7F47-9980-FEC14C3F8316}"/>
              </a:ext>
            </a:extLst>
          </p:cNvPr>
          <p:cNvPicPr>
            <a:picLocks noChangeAspect="1"/>
          </p:cNvPicPr>
          <p:nvPr/>
        </p:nvPicPr>
        <p:blipFill rotWithShape="1">
          <a:blip r:embed="rId5"/>
          <a:srcRect r="33844" b="2"/>
          <a:stretch/>
        </p:blipFill>
        <p:spPr>
          <a:xfrm>
            <a:off x="7352035" y="5120483"/>
            <a:ext cx="4839964" cy="1737518"/>
          </a:xfrm>
          <a:custGeom>
            <a:avLst/>
            <a:gdLst>
              <a:gd name="connsiteX0" fmla="*/ 949721 w 4839964"/>
              <a:gd name="connsiteY0" fmla="*/ 0 h 1737518"/>
              <a:gd name="connsiteX1" fmla="*/ 4839964 w 4839964"/>
              <a:gd name="connsiteY1" fmla="*/ 0 h 1737518"/>
              <a:gd name="connsiteX2" fmla="*/ 4839964 w 4839964"/>
              <a:gd name="connsiteY2" fmla="*/ 1737518 h 1737518"/>
              <a:gd name="connsiteX3" fmla="*/ 0 w 4839964"/>
              <a:gd name="connsiteY3" fmla="*/ 1737518 h 1737518"/>
              <a:gd name="connsiteX4" fmla="*/ 0 w 4839964"/>
              <a:gd name="connsiteY4" fmla="*/ 1737517 h 1737518"/>
              <a:gd name="connsiteX5" fmla="*/ 1750164 w 4839964"/>
              <a:gd name="connsiteY5" fmla="*/ 1737517 h 1737518"/>
              <a:gd name="connsiteX6" fmla="*/ 1750164 w 4839964"/>
              <a:gd name="connsiteY6" fmla="*/ 1737516 h 1737518"/>
              <a:gd name="connsiteX7" fmla="*/ 1754794 w 4839964"/>
              <a:gd name="connsiteY7" fmla="*/ 1737516 h 17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9964" h="1737518">
                <a:moveTo>
                  <a:pt x="949721" y="0"/>
                </a:moveTo>
                <a:lnTo>
                  <a:pt x="4839964" y="0"/>
                </a:lnTo>
                <a:lnTo>
                  <a:pt x="4839964" y="1737518"/>
                </a:lnTo>
                <a:lnTo>
                  <a:pt x="0" y="1737518"/>
                </a:lnTo>
                <a:lnTo>
                  <a:pt x="0" y="1737517"/>
                </a:lnTo>
                <a:lnTo>
                  <a:pt x="1750164" y="1737517"/>
                </a:lnTo>
                <a:lnTo>
                  <a:pt x="1750164" y="1737516"/>
                </a:lnTo>
                <a:lnTo>
                  <a:pt x="1754794" y="1737516"/>
                </a:lnTo>
                <a:close/>
              </a:path>
            </a:pathLst>
          </a:custGeom>
        </p:spPr>
      </p:pic>
    </p:spTree>
    <p:extLst>
      <p:ext uri="{BB962C8B-B14F-4D97-AF65-F5344CB8AC3E}">
        <p14:creationId xmlns:p14="http://schemas.microsoft.com/office/powerpoint/2010/main" val="22319646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8">
            <a:extLst>
              <a:ext uri="{FF2B5EF4-FFF2-40B4-BE49-F238E27FC236}">
                <a16:creationId xmlns:a16="http://schemas.microsoft.com/office/drawing/2014/main" xmlns="" id="{45F41304-6272-42D4-9F30-4BDD2BBE8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5447114-7BE4-2B4B-93F2-F6F7A53F4350}"/>
              </a:ext>
            </a:extLst>
          </p:cNvPr>
          <p:cNvSpPr>
            <a:spLocks noGrp="1"/>
          </p:cNvSpPr>
          <p:nvPr>
            <p:ph type="title"/>
          </p:nvPr>
        </p:nvSpPr>
        <p:spPr>
          <a:xfrm>
            <a:off x="838200" y="495390"/>
            <a:ext cx="5257800" cy="1709928"/>
          </a:xfrm>
        </p:spPr>
        <p:txBody>
          <a:bodyPr>
            <a:normAutofit/>
          </a:bodyPr>
          <a:lstStyle/>
          <a:p>
            <a:r>
              <a:rPr lang="en-GB"/>
              <a:t>Acknowledgements</a:t>
            </a:r>
          </a:p>
        </p:txBody>
      </p:sp>
      <p:pic>
        <p:nvPicPr>
          <p:cNvPr id="24" name="Picture 23">
            <a:extLst>
              <a:ext uri="{FF2B5EF4-FFF2-40B4-BE49-F238E27FC236}">
                <a16:creationId xmlns:a16="http://schemas.microsoft.com/office/drawing/2014/main" xmlns="" id="{4BACDBE3-3CB6-0748-9B30-CF3CD6A384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 b="-4"/>
          <a:stretch/>
        </p:blipFill>
        <p:spPr>
          <a:xfrm>
            <a:off x="5926239" y="10"/>
            <a:ext cx="6265760" cy="1709918"/>
          </a:xfrm>
          <a:custGeom>
            <a:avLst/>
            <a:gdLst>
              <a:gd name="connsiteX0" fmla="*/ 0 w 6265760"/>
              <a:gd name="connsiteY0" fmla="*/ 0 h 1709928"/>
              <a:gd name="connsiteX1" fmla="*/ 6265760 w 6265760"/>
              <a:gd name="connsiteY1" fmla="*/ 0 h 1709928"/>
              <a:gd name="connsiteX2" fmla="*/ 6265760 w 6265760"/>
              <a:gd name="connsiteY2" fmla="*/ 1709928 h 1709928"/>
              <a:gd name="connsiteX3" fmla="*/ 795246 w 6265760"/>
              <a:gd name="connsiteY3" fmla="*/ 1709928 h 1709928"/>
              <a:gd name="connsiteX4" fmla="*/ 790682 w 6265760"/>
              <a:gd name="connsiteY4" fmla="*/ 1700078 h 1709928"/>
              <a:gd name="connsiteX5" fmla="*/ 787724 w 6265760"/>
              <a:gd name="connsiteY5" fmla="*/ 1700078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60" h="1709928">
                <a:moveTo>
                  <a:pt x="0" y="0"/>
                </a:moveTo>
                <a:lnTo>
                  <a:pt x="6265760" y="0"/>
                </a:lnTo>
                <a:lnTo>
                  <a:pt x="6265760" y="1709928"/>
                </a:lnTo>
                <a:lnTo>
                  <a:pt x="795246" y="1709928"/>
                </a:lnTo>
                <a:lnTo>
                  <a:pt x="790682" y="1700078"/>
                </a:lnTo>
                <a:lnTo>
                  <a:pt x="787724" y="1700078"/>
                </a:lnTo>
                <a:close/>
              </a:path>
            </a:pathLst>
          </a:custGeom>
        </p:spPr>
      </p:pic>
      <p:sp>
        <p:nvSpPr>
          <p:cNvPr id="3" name="Content Placeholder 2">
            <a:extLst>
              <a:ext uri="{FF2B5EF4-FFF2-40B4-BE49-F238E27FC236}">
                <a16:creationId xmlns:a16="http://schemas.microsoft.com/office/drawing/2014/main" xmlns="" id="{797D5B9B-23A0-1B45-8E75-EE1125882450}"/>
              </a:ext>
            </a:extLst>
          </p:cNvPr>
          <p:cNvSpPr>
            <a:spLocks noGrp="1"/>
          </p:cNvSpPr>
          <p:nvPr>
            <p:ph idx="1"/>
          </p:nvPr>
        </p:nvSpPr>
        <p:spPr>
          <a:xfrm>
            <a:off x="194217" y="1876522"/>
            <a:ext cx="6545765" cy="4467034"/>
          </a:xfrm>
        </p:spPr>
        <p:txBody>
          <a:bodyPr>
            <a:normAutofit lnSpcReduction="10000"/>
          </a:bodyPr>
          <a:lstStyle/>
          <a:p>
            <a:pPr marL="0" indent="0">
              <a:buNone/>
            </a:pPr>
            <a:r>
              <a:rPr lang="en-GB" sz="2000" dirty="0"/>
              <a:t>The Demonstration Test Catchment (DTC) project (Defra projects WQ02010, WQ2011, WQ02012 and LM0304) is a multi-partner collaborative research programme comprising academics, farmers, industry experts, environmental organisations and policymakers. </a:t>
            </a:r>
          </a:p>
          <a:p>
            <a:pPr marL="0" indent="0">
              <a:buNone/>
            </a:pPr>
            <a:r>
              <a:rPr lang="en-GB" sz="2000" dirty="0"/>
              <a:t>DTC explores solutions to improving water quality in agricultural landscapes. The effects of different mitigation measures have been monitored from 2010/11 - 2017 in four river systems: Eden (Cumbria), Avon (Hampshire, Wiltshire), Wensum (Norfolk) and Tamar (Devon/Cornwall). As these catchments represent major UK soil/rainfall combinations found on typical English and Welsh farms the data collected from this work can be applied to other locations. </a:t>
            </a:r>
            <a:r>
              <a:rPr lang="en-GB" sz="2000" dirty="0" err="1"/>
              <a:t>Waterlife</a:t>
            </a:r>
            <a:r>
              <a:rPr lang="en-GB" sz="2000" dirty="0"/>
              <a:t> vectors created by </a:t>
            </a:r>
            <a:r>
              <a:rPr lang="en-GB" sz="2000" dirty="0" err="1"/>
              <a:t>Freepik</a:t>
            </a:r>
            <a:r>
              <a:rPr lang="en-GB" sz="2000" dirty="0"/>
              <a:t>.</a:t>
            </a:r>
          </a:p>
          <a:p>
            <a:pPr marL="0" indent="0">
              <a:buNone/>
            </a:pPr>
            <a:endParaRPr lang="en-GB" sz="2000" dirty="0"/>
          </a:p>
          <a:p>
            <a:pPr marL="0" indent="0">
              <a:buNone/>
            </a:pPr>
            <a:r>
              <a:rPr lang="en-GB" sz="2000" dirty="0"/>
              <a:t>Photo credit: </a:t>
            </a:r>
            <a:r>
              <a:rPr lang="en-GB" sz="2000" dirty="0" err="1"/>
              <a:t>Pixabay</a:t>
            </a:r>
            <a:r>
              <a:rPr lang="en-GB" sz="2000" dirty="0"/>
              <a:t>, </a:t>
            </a:r>
            <a:r>
              <a:rPr lang="en-GB" sz="2000" dirty="0" err="1"/>
              <a:t>Agriland</a:t>
            </a:r>
            <a:r>
              <a:rPr lang="en-GB" sz="2000" dirty="0"/>
              <a:t>, Freshwater Habitats Trust</a:t>
            </a:r>
          </a:p>
        </p:txBody>
      </p:sp>
      <p:pic>
        <p:nvPicPr>
          <p:cNvPr id="22" name="Picture 21">
            <a:extLst>
              <a:ext uri="{FF2B5EF4-FFF2-40B4-BE49-F238E27FC236}">
                <a16:creationId xmlns:a16="http://schemas.microsoft.com/office/drawing/2014/main" xmlns="" id="{26C4BBD9-C62E-C54B-88D3-6CC5B59AA1B6}"/>
              </a:ext>
            </a:extLst>
          </p:cNvPr>
          <p:cNvPicPr>
            <a:picLocks noChangeAspect="1"/>
          </p:cNvPicPr>
          <p:nvPr/>
        </p:nvPicPr>
        <p:blipFill rotWithShape="1">
          <a:blip r:embed="rId3"/>
          <a:srcRect t="12029" r="-2" b="2334"/>
          <a:stretch/>
        </p:blipFill>
        <p:spPr>
          <a:xfrm>
            <a:off x="6721487" y="1709929"/>
            <a:ext cx="5470513" cy="1709928"/>
          </a:xfrm>
          <a:custGeom>
            <a:avLst/>
            <a:gdLst>
              <a:gd name="connsiteX0" fmla="*/ 0 w 5470513"/>
              <a:gd name="connsiteY0" fmla="*/ 0 h 1709928"/>
              <a:gd name="connsiteX1" fmla="*/ 5470513 w 5470513"/>
              <a:gd name="connsiteY1" fmla="*/ 0 h 1709928"/>
              <a:gd name="connsiteX2" fmla="*/ 5470513 w 5470513"/>
              <a:gd name="connsiteY2" fmla="*/ 1709928 h 1709928"/>
              <a:gd name="connsiteX3" fmla="*/ 792289 w 5470513"/>
              <a:gd name="connsiteY3" fmla="*/ 1709928 h 1709928"/>
            </a:gdLst>
            <a:ahLst/>
            <a:cxnLst>
              <a:cxn ang="0">
                <a:pos x="connsiteX0" y="connsiteY0"/>
              </a:cxn>
              <a:cxn ang="0">
                <a:pos x="connsiteX1" y="connsiteY1"/>
              </a:cxn>
              <a:cxn ang="0">
                <a:pos x="connsiteX2" y="connsiteY2"/>
              </a:cxn>
              <a:cxn ang="0">
                <a:pos x="connsiteX3" y="connsiteY3"/>
              </a:cxn>
            </a:cxnLst>
            <a:rect l="l" t="t" r="r" b="b"/>
            <a:pathLst>
              <a:path w="5470513" h="1709928">
                <a:moveTo>
                  <a:pt x="0" y="0"/>
                </a:moveTo>
                <a:lnTo>
                  <a:pt x="5470513" y="0"/>
                </a:lnTo>
                <a:lnTo>
                  <a:pt x="5470513" y="1709928"/>
                </a:lnTo>
                <a:lnTo>
                  <a:pt x="792289" y="1709928"/>
                </a:lnTo>
                <a:close/>
              </a:path>
            </a:pathLst>
          </a:custGeom>
        </p:spPr>
      </p:pic>
      <p:pic>
        <p:nvPicPr>
          <p:cNvPr id="18" name="Picture 17">
            <a:extLst>
              <a:ext uri="{FF2B5EF4-FFF2-40B4-BE49-F238E27FC236}">
                <a16:creationId xmlns:a16="http://schemas.microsoft.com/office/drawing/2014/main" xmlns="" id="{58D3D65C-8B08-744D-AE30-8B03CB0C9CDA}"/>
              </a:ext>
            </a:extLst>
          </p:cNvPr>
          <p:cNvPicPr>
            <a:picLocks noChangeAspect="1"/>
          </p:cNvPicPr>
          <p:nvPr/>
        </p:nvPicPr>
        <p:blipFill rotWithShape="1">
          <a:blip r:embed="rId4"/>
          <a:srcRect l="3470" r="-1" b="-1"/>
          <a:stretch/>
        </p:blipFill>
        <p:spPr>
          <a:xfrm>
            <a:off x="7509464" y="3410554"/>
            <a:ext cx="4682536" cy="1709928"/>
          </a:xfrm>
          <a:custGeom>
            <a:avLst/>
            <a:gdLst>
              <a:gd name="connsiteX0" fmla="*/ 0 w 4682536"/>
              <a:gd name="connsiteY0" fmla="*/ 0 h 1709928"/>
              <a:gd name="connsiteX1" fmla="*/ 4682536 w 4682536"/>
              <a:gd name="connsiteY1" fmla="*/ 0 h 1709928"/>
              <a:gd name="connsiteX2" fmla="*/ 4682536 w 4682536"/>
              <a:gd name="connsiteY2" fmla="*/ 1709928 h 1709928"/>
              <a:gd name="connsiteX3" fmla="*/ 792291 w 4682536"/>
              <a:gd name="connsiteY3" fmla="*/ 1709928 h 1709928"/>
              <a:gd name="connsiteX4" fmla="*/ 404649 w 4682536"/>
              <a:gd name="connsiteY4" fmla="*/ 873316 h 1709928"/>
              <a:gd name="connsiteX5" fmla="*/ 404648 w 4682536"/>
              <a:gd name="connsiteY5" fmla="*/ 87331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536" h="1709928">
                <a:moveTo>
                  <a:pt x="0" y="0"/>
                </a:moveTo>
                <a:lnTo>
                  <a:pt x="4682536" y="0"/>
                </a:lnTo>
                <a:lnTo>
                  <a:pt x="4682536" y="1709928"/>
                </a:lnTo>
                <a:lnTo>
                  <a:pt x="792291" y="1709928"/>
                </a:lnTo>
                <a:lnTo>
                  <a:pt x="404649" y="873316"/>
                </a:lnTo>
                <a:lnTo>
                  <a:pt x="404648" y="873316"/>
                </a:lnTo>
                <a:close/>
              </a:path>
            </a:pathLst>
          </a:custGeom>
        </p:spPr>
      </p:pic>
      <p:pic>
        <p:nvPicPr>
          <p:cNvPr id="20" name="Picture 19">
            <a:extLst>
              <a:ext uri="{FF2B5EF4-FFF2-40B4-BE49-F238E27FC236}">
                <a16:creationId xmlns:a16="http://schemas.microsoft.com/office/drawing/2014/main" xmlns="" id="{5A52AA6C-97D3-CD46-8C97-D8490233875F}"/>
              </a:ext>
            </a:extLst>
          </p:cNvPr>
          <p:cNvPicPr>
            <a:picLocks noChangeAspect="1"/>
          </p:cNvPicPr>
          <p:nvPr/>
        </p:nvPicPr>
        <p:blipFill rotWithShape="1">
          <a:blip r:embed="rId5"/>
          <a:srcRect r="33844" b="2"/>
          <a:stretch/>
        </p:blipFill>
        <p:spPr>
          <a:xfrm>
            <a:off x="7352035" y="5120483"/>
            <a:ext cx="4839964" cy="1737518"/>
          </a:xfrm>
          <a:custGeom>
            <a:avLst/>
            <a:gdLst>
              <a:gd name="connsiteX0" fmla="*/ 949721 w 4839964"/>
              <a:gd name="connsiteY0" fmla="*/ 0 h 1737518"/>
              <a:gd name="connsiteX1" fmla="*/ 4839964 w 4839964"/>
              <a:gd name="connsiteY1" fmla="*/ 0 h 1737518"/>
              <a:gd name="connsiteX2" fmla="*/ 4839964 w 4839964"/>
              <a:gd name="connsiteY2" fmla="*/ 1737518 h 1737518"/>
              <a:gd name="connsiteX3" fmla="*/ 0 w 4839964"/>
              <a:gd name="connsiteY3" fmla="*/ 1737518 h 1737518"/>
              <a:gd name="connsiteX4" fmla="*/ 0 w 4839964"/>
              <a:gd name="connsiteY4" fmla="*/ 1737517 h 1737518"/>
              <a:gd name="connsiteX5" fmla="*/ 1750164 w 4839964"/>
              <a:gd name="connsiteY5" fmla="*/ 1737517 h 1737518"/>
              <a:gd name="connsiteX6" fmla="*/ 1750164 w 4839964"/>
              <a:gd name="connsiteY6" fmla="*/ 1737516 h 1737518"/>
              <a:gd name="connsiteX7" fmla="*/ 1754794 w 4839964"/>
              <a:gd name="connsiteY7" fmla="*/ 1737516 h 17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9964" h="1737518">
                <a:moveTo>
                  <a:pt x="949721" y="0"/>
                </a:moveTo>
                <a:lnTo>
                  <a:pt x="4839964" y="0"/>
                </a:lnTo>
                <a:lnTo>
                  <a:pt x="4839964" y="1737518"/>
                </a:lnTo>
                <a:lnTo>
                  <a:pt x="0" y="1737518"/>
                </a:lnTo>
                <a:lnTo>
                  <a:pt x="0" y="1737517"/>
                </a:lnTo>
                <a:lnTo>
                  <a:pt x="1750164" y="1737517"/>
                </a:lnTo>
                <a:lnTo>
                  <a:pt x="1750164" y="1737516"/>
                </a:lnTo>
                <a:lnTo>
                  <a:pt x="1754794" y="1737516"/>
                </a:lnTo>
                <a:close/>
              </a:path>
            </a:pathLst>
          </a:custGeom>
        </p:spPr>
      </p:pic>
    </p:spTree>
    <p:extLst>
      <p:ext uri="{BB962C8B-B14F-4D97-AF65-F5344CB8AC3E}">
        <p14:creationId xmlns:p14="http://schemas.microsoft.com/office/powerpoint/2010/main" val="161392170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xmlns="" id="{EC12C61A-9558-4DE5-AFDB-898358AFB4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DB83B1-2D2B-8B43-8148-BC8FFB26B02E}"/>
              </a:ext>
            </a:extLst>
          </p:cNvPr>
          <p:cNvSpPr>
            <a:spLocks noGrp="1"/>
          </p:cNvSpPr>
          <p:nvPr>
            <p:ph type="title"/>
          </p:nvPr>
        </p:nvSpPr>
        <p:spPr>
          <a:xfrm>
            <a:off x="503095" y="436833"/>
            <a:ext cx="6204984" cy="1344975"/>
          </a:xfrm>
        </p:spPr>
        <p:txBody>
          <a:bodyPr>
            <a:normAutofit/>
          </a:bodyPr>
          <a:lstStyle/>
          <a:p>
            <a:r>
              <a:rPr lang="en-GB" sz="4000" dirty="0"/>
              <a:t>The issue</a:t>
            </a:r>
          </a:p>
        </p:txBody>
      </p:sp>
      <p:sp>
        <p:nvSpPr>
          <p:cNvPr id="3" name="Content Placeholder 2">
            <a:extLst>
              <a:ext uri="{FF2B5EF4-FFF2-40B4-BE49-F238E27FC236}">
                <a16:creationId xmlns:a16="http://schemas.microsoft.com/office/drawing/2014/main" xmlns="" id="{9BD50D48-4F22-4643-A7ED-B655308967A6}"/>
              </a:ext>
            </a:extLst>
          </p:cNvPr>
          <p:cNvSpPr>
            <a:spLocks noGrp="1"/>
          </p:cNvSpPr>
          <p:nvPr>
            <p:ph idx="1"/>
          </p:nvPr>
        </p:nvSpPr>
        <p:spPr>
          <a:xfrm>
            <a:off x="503095" y="1707776"/>
            <a:ext cx="6879340" cy="4040903"/>
          </a:xfrm>
        </p:spPr>
        <p:txBody>
          <a:bodyPr>
            <a:normAutofit/>
          </a:bodyPr>
          <a:lstStyle/>
          <a:p>
            <a:r>
              <a:rPr lang="en-GB" dirty="0"/>
              <a:t>Freshwater pollution caused by organic matter, nutrients, sediment, and other contaminants  can create multiple pressures on freshwater life</a:t>
            </a:r>
          </a:p>
          <a:p>
            <a:r>
              <a:rPr lang="en-GB" dirty="0"/>
              <a:t>Freshwater life can respond in a similar way to several different pressures,  making it difficult to separate out which of these individual or collective contaminants are responsible for any impacts</a:t>
            </a:r>
          </a:p>
        </p:txBody>
      </p:sp>
      <p:pic>
        <p:nvPicPr>
          <p:cNvPr id="7" name="Picture 6">
            <a:extLst>
              <a:ext uri="{FF2B5EF4-FFF2-40B4-BE49-F238E27FC236}">
                <a16:creationId xmlns:a16="http://schemas.microsoft.com/office/drawing/2014/main" xmlns="" id="{39510841-C0D8-4546-B78B-31CD9FC26FA9}"/>
              </a:ext>
            </a:extLst>
          </p:cNvPr>
          <p:cNvPicPr>
            <a:picLocks noChangeAspect="1"/>
          </p:cNvPicPr>
          <p:nvPr/>
        </p:nvPicPr>
        <p:blipFill rotWithShape="1">
          <a:blip r:embed="rId2"/>
          <a:srcRect l="5659" r="42808" b="-3"/>
          <a:stretch/>
        </p:blipFill>
        <p:spPr>
          <a:xfrm>
            <a:off x="7829551" y="306910"/>
            <a:ext cx="4042409" cy="1863092"/>
          </a:xfrm>
          <a:prstGeom prst="rect">
            <a:avLst/>
          </a:prstGeom>
        </p:spPr>
      </p:pic>
      <p:pic>
        <p:nvPicPr>
          <p:cNvPr id="9" name="Picture 8">
            <a:extLst>
              <a:ext uri="{FF2B5EF4-FFF2-40B4-BE49-F238E27FC236}">
                <a16:creationId xmlns:a16="http://schemas.microsoft.com/office/drawing/2014/main" xmlns="" id="{7B10BF50-73B3-4847-87F9-DB026B5455D8}"/>
              </a:ext>
            </a:extLst>
          </p:cNvPr>
          <p:cNvPicPr>
            <a:picLocks noChangeAspect="1"/>
          </p:cNvPicPr>
          <p:nvPr/>
        </p:nvPicPr>
        <p:blipFill rotWithShape="1">
          <a:blip r:embed="rId3"/>
          <a:srcRect l="16227" r="4578" b="1"/>
          <a:stretch/>
        </p:blipFill>
        <p:spPr>
          <a:xfrm>
            <a:off x="7829551" y="2330867"/>
            <a:ext cx="4042410" cy="1863093"/>
          </a:xfrm>
          <a:prstGeom prst="rect">
            <a:avLst/>
          </a:prstGeom>
        </p:spPr>
      </p:pic>
      <p:pic>
        <p:nvPicPr>
          <p:cNvPr id="5" name="Picture 4">
            <a:extLst>
              <a:ext uri="{FF2B5EF4-FFF2-40B4-BE49-F238E27FC236}">
                <a16:creationId xmlns:a16="http://schemas.microsoft.com/office/drawing/2014/main" xmlns="" id="{FF17D4CC-8A36-9C4E-8AB2-8BE1F4843F6D}"/>
              </a:ext>
            </a:extLst>
          </p:cNvPr>
          <p:cNvPicPr>
            <a:picLocks noChangeAspect="1"/>
          </p:cNvPicPr>
          <p:nvPr/>
        </p:nvPicPr>
        <p:blipFill rotWithShape="1">
          <a:blip r:embed="rId4"/>
          <a:srcRect l="22302" r="2510" b="1"/>
          <a:stretch/>
        </p:blipFill>
        <p:spPr>
          <a:xfrm>
            <a:off x="7829551" y="4354824"/>
            <a:ext cx="4042409" cy="1895153"/>
          </a:xfrm>
          <a:prstGeom prst="rect">
            <a:avLst/>
          </a:prstGeom>
        </p:spPr>
      </p:pic>
      <p:pic>
        <p:nvPicPr>
          <p:cNvPr id="8" name="Picture 4" descr="Image result for demonstration test catchment project">
            <a:extLst>
              <a:ext uri="{FF2B5EF4-FFF2-40B4-BE49-F238E27FC236}">
                <a16:creationId xmlns:a16="http://schemas.microsoft.com/office/drawing/2014/main" xmlns="" id="{A77CA3A5-1497-4449-ACDB-9DC0B33F0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9326" y="588216"/>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3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xmlns="" id="{F64F6814-96D5-4463-898E-405CC0C401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EACBDC6-4400-714A-A569-DF5D0A480F63}"/>
              </a:ext>
            </a:extLst>
          </p:cNvPr>
          <p:cNvSpPr>
            <a:spLocks noGrp="1"/>
          </p:cNvSpPr>
          <p:nvPr>
            <p:ph type="title"/>
          </p:nvPr>
        </p:nvSpPr>
        <p:spPr>
          <a:xfrm>
            <a:off x="606363" y="640081"/>
            <a:ext cx="6204984" cy="1344975"/>
          </a:xfrm>
        </p:spPr>
        <p:txBody>
          <a:bodyPr>
            <a:normAutofit/>
          </a:bodyPr>
          <a:lstStyle/>
          <a:p>
            <a:r>
              <a:rPr lang="en-GB" sz="4000" dirty="0"/>
              <a:t>One pollutant can cause several problems</a:t>
            </a:r>
          </a:p>
        </p:txBody>
      </p:sp>
      <p:sp>
        <p:nvSpPr>
          <p:cNvPr id="3" name="Content Placeholder 2">
            <a:extLst>
              <a:ext uri="{FF2B5EF4-FFF2-40B4-BE49-F238E27FC236}">
                <a16:creationId xmlns:a16="http://schemas.microsoft.com/office/drawing/2014/main" xmlns="" id="{4EA20853-9411-E04F-8F4D-FF60C469F3BF}"/>
              </a:ext>
            </a:extLst>
          </p:cNvPr>
          <p:cNvSpPr>
            <a:spLocks noGrp="1"/>
          </p:cNvSpPr>
          <p:nvPr>
            <p:ph idx="1"/>
          </p:nvPr>
        </p:nvSpPr>
        <p:spPr>
          <a:xfrm>
            <a:off x="606363" y="2090632"/>
            <a:ext cx="6204984" cy="3626917"/>
          </a:xfrm>
        </p:spPr>
        <p:txBody>
          <a:bodyPr>
            <a:normAutofit fontScale="92500" lnSpcReduction="20000"/>
          </a:bodyPr>
          <a:lstStyle/>
          <a:p>
            <a:pPr marL="0" indent="0">
              <a:buNone/>
            </a:pPr>
            <a:r>
              <a:rPr lang="en-GB" i="1" dirty="0"/>
              <a:t>For example: </a:t>
            </a:r>
          </a:p>
          <a:p>
            <a:pPr marL="0" indent="0">
              <a:buNone/>
            </a:pPr>
            <a:r>
              <a:rPr lang="en-GB" dirty="0"/>
              <a:t>Slurry entering water courses acts as organic pollution by removing oxygen from water thus suffocating water life, whilst the particulate content of slurry can bind to sediment particles, increasing oxygen demand through becoming part of the sediment-associated organic matter. As the slurry breaks down, it also releases additional pollutants in the form of nutrients, leading to detrimental effects on freshwater organisms. </a:t>
            </a:r>
          </a:p>
          <a:p>
            <a:endParaRPr lang="en-GB" sz="2400" dirty="0"/>
          </a:p>
        </p:txBody>
      </p:sp>
      <p:pic>
        <p:nvPicPr>
          <p:cNvPr id="4" name="Picture 3">
            <a:extLst>
              <a:ext uri="{FF2B5EF4-FFF2-40B4-BE49-F238E27FC236}">
                <a16:creationId xmlns:a16="http://schemas.microsoft.com/office/drawing/2014/main" xmlns="" id="{FE060BCD-CF1A-E84D-9D31-54EA7DA8264B}"/>
              </a:ext>
            </a:extLst>
          </p:cNvPr>
          <p:cNvPicPr>
            <a:picLocks noChangeAspect="1"/>
          </p:cNvPicPr>
          <p:nvPr/>
        </p:nvPicPr>
        <p:blipFill rotWithShape="1">
          <a:blip r:embed="rId2"/>
          <a:srcRect t="5027" b="19573"/>
          <a:stretch/>
        </p:blipFill>
        <p:spPr>
          <a:xfrm>
            <a:off x="7829551" y="306909"/>
            <a:ext cx="4042409" cy="2286000"/>
          </a:xfrm>
          <a:prstGeom prst="rect">
            <a:avLst/>
          </a:prstGeom>
        </p:spPr>
      </p:pic>
      <p:pic>
        <p:nvPicPr>
          <p:cNvPr id="5" name="Picture 4">
            <a:extLst>
              <a:ext uri="{FF2B5EF4-FFF2-40B4-BE49-F238E27FC236}">
                <a16:creationId xmlns:a16="http://schemas.microsoft.com/office/drawing/2014/main" xmlns="" id="{555B447B-7B18-6348-AF39-BB6655ACE4B2}"/>
              </a:ext>
            </a:extLst>
          </p:cNvPr>
          <p:cNvPicPr>
            <a:picLocks noChangeAspect="1"/>
          </p:cNvPicPr>
          <p:nvPr/>
        </p:nvPicPr>
        <p:blipFill rotWithShape="1">
          <a:blip r:embed="rId3"/>
          <a:srcRect r="20381" b="1"/>
          <a:stretch/>
        </p:blipFill>
        <p:spPr>
          <a:xfrm>
            <a:off x="7829551" y="2828925"/>
            <a:ext cx="4042410" cy="3388994"/>
          </a:xfrm>
          <a:prstGeom prst="rect">
            <a:avLst/>
          </a:prstGeom>
        </p:spPr>
      </p:pic>
      <p:pic>
        <p:nvPicPr>
          <p:cNvPr id="8" name="Picture 4" descr="Image result for demonstration test catchment project">
            <a:extLst>
              <a:ext uri="{FF2B5EF4-FFF2-40B4-BE49-F238E27FC236}">
                <a16:creationId xmlns:a16="http://schemas.microsoft.com/office/drawing/2014/main" xmlns="" id="{EEEDD801-C696-3F43-894B-28B3C006C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326" y="588216"/>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38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5BD187-9F7C-0B48-BFD1-6A2A827C7324}"/>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6706581" y="2247531"/>
            <a:ext cx="5485419" cy="4610469"/>
          </a:xfrm>
          <a:custGeom>
            <a:avLst/>
            <a:gdLst>
              <a:gd name="connsiteX0" fmla="*/ 3140343 w 5485419"/>
              <a:gd name="connsiteY0" fmla="*/ 0 h 4610469"/>
              <a:gd name="connsiteX1" fmla="*/ 5360901 w 5485419"/>
              <a:gd name="connsiteY1" fmla="*/ 919786 h 4610469"/>
              <a:gd name="connsiteX2" fmla="*/ 5485419 w 5485419"/>
              <a:gd name="connsiteY2" fmla="*/ 1056789 h 4610469"/>
              <a:gd name="connsiteX3" fmla="*/ 5485419 w 5485419"/>
              <a:gd name="connsiteY3" fmla="*/ 4610469 h 4610469"/>
              <a:gd name="connsiteX4" fmla="*/ 366137 w 5485419"/>
              <a:gd name="connsiteY4" fmla="*/ 4610469 h 4610469"/>
              <a:gd name="connsiteX5" fmla="*/ 246784 w 5485419"/>
              <a:gd name="connsiteY5" fmla="*/ 4362707 h 4610469"/>
              <a:gd name="connsiteX6" fmla="*/ 0 w 5485419"/>
              <a:gd name="connsiteY6" fmla="*/ 3140344 h 4610469"/>
              <a:gd name="connsiteX7" fmla="*/ 3140343 w 5485419"/>
              <a:gd name="connsiteY7" fmla="*/ 0 h 46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pic>
        <p:nvPicPr>
          <p:cNvPr id="4" name="Picture 3">
            <a:extLst>
              <a:ext uri="{FF2B5EF4-FFF2-40B4-BE49-F238E27FC236}">
                <a16:creationId xmlns:a16="http://schemas.microsoft.com/office/drawing/2014/main" xmlns="" id="{6F8786D6-5345-0243-96B6-36B5D791CC5C}"/>
              </a:ext>
            </a:extLst>
          </p:cNvPr>
          <p:cNvPicPr>
            <a:picLocks noChangeAspect="1"/>
          </p:cNvPicPr>
          <p:nvPr/>
        </p:nvPicPr>
        <p:blipFill rotWithShape="1">
          <a:blip r:embed="rId3">
            <a:alphaModFix/>
          </a:blip>
          <a:srcRect r="-1" b="13897"/>
          <a:stretch/>
        </p:blipFill>
        <p:spPr>
          <a:xfrm>
            <a:off x="6219440" y="1"/>
            <a:ext cx="4548867" cy="2614366"/>
          </a:xfrm>
          <a:custGeom>
            <a:avLst/>
            <a:gdLst>
              <a:gd name="connsiteX0" fmla="*/ 28132 w 4548867"/>
              <a:gd name="connsiteY0" fmla="*/ 0 h 2614366"/>
              <a:gd name="connsiteX1" fmla="*/ 4520736 w 4548867"/>
              <a:gd name="connsiteY1" fmla="*/ 0 h 2614366"/>
              <a:gd name="connsiteX2" fmla="*/ 4537124 w 4548867"/>
              <a:gd name="connsiteY2" fmla="*/ 107385 h 2614366"/>
              <a:gd name="connsiteX3" fmla="*/ 4548867 w 4548867"/>
              <a:gd name="connsiteY3" fmla="*/ 339933 h 2614366"/>
              <a:gd name="connsiteX4" fmla="*/ 2274434 w 4548867"/>
              <a:gd name="connsiteY4" fmla="*/ 2614366 h 2614366"/>
              <a:gd name="connsiteX5" fmla="*/ 0 w 4548867"/>
              <a:gd name="connsiteY5" fmla="*/ 339933 h 2614366"/>
              <a:gd name="connsiteX6" fmla="*/ 11743 w 4548867"/>
              <a:gd name="connsiteY6" fmla="*/ 107385 h 261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effectLst>
            <a:softEdge rad="0"/>
          </a:effectLst>
        </p:spPr>
      </p:pic>
      <p:pic>
        <p:nvPicPr>
          <p:cNvPr id="16" name="Picture 15">
            <a:extLst>
              <a:ext uri="{FF2B5EF4-FFF2-40B4-BE49-F238E27FC236}">
                <a16:creationId xmlns:a16="http://schemas.microsoft.com/office/drawing/2014/main" xmlns="" id="{3B37BAF8-EA97-496B-9DF6-3D53B6A199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6B903983-9AE7-254C-9B46-6ABC09F6B853}"/>
              </a:ext>
            </a:extLst>
          </p:cNvPr>
          <p:cNvSpPr>
            <a:spLocks noGrp="1"/>
          </p:cNvSpPr>
          <p:nvPr>
            <p:ph type="title"/>
          </p:nvPr>
        </p:nvSpPr>
        <p:spPr>
          <a:xfrm>
            <a:off x="579429" y="355600"/>
            <a:ext cx="5290594" cy="1454051"/>
          </a:xfrm>
        </p:spPr>
        <p:txBody>
          <a:bodyPr>
            <a:normAutofit/>
          </a:bodyPr>
          <a:lstStyle/>
          <a:p>
            <a:r>
              <a:rPr lang="en-GB" dirty="0">
                <a:solidFill>
                  <a:srgbClr val="000000"/>
                </a:solidFill>
              </a:rPr>
              <a:t>The issue</a:t>
            </a:r>
          </a:p>
        </p:txBody>
      </p:sp>
      <p:sp>
        <p:nvSpPr>
          <p:cNvPr id="3" name="Content Placeholder 2">
            <a:extLst>
              <a:ext uri="{FF2B5EF4-FFF2-40B4-BE49-F238E27FC236}">
                <a16:creationId xmlns:a16="http://schemas.microsoft.com/office/drawing/2014/main" xmlns="" id="{445D1A7B-0397-874C-BAD7-E7B951D307FF}"/>
              </a:ext>
            </a:extLst>
          </p:cNvPr>
          <p:cNvSpPr>
            <a:spLocks noGrp="1"/>
          </p:cNvSpPr>
          <p:nvPr>
            <p:ph idx="1"/>
          </p:nvPr>
        </p:nvSpPr>
        <p:spPr>
          <a:xfrm>
            <a:off x="327919" y="1734555"/>
            <a:ext cx="6203953" cy="5018157"/>
          </a:xfrm>
        </p:spPr>
        <p:txBody>
          <a:bodyPr anchor="ctr">
            <a:normAutofit lnSpcReduction="10000"/>
          </a:bodyPr>
          <a:lstStyle/>
          <a:p>
            <a:r>
              <a:rPr lang="en-GB" sz="2400" dirty="0">
                <a:solidFill>
                  <a:srgbClr val="000000"/>
                </a:solidFill>
              </a:rPr>
              <a:t>I</a:t>
            </a:r>
            <a:r>
              <a:rPr lang="en-GB" dirty="0">
                <a:solidFill>
                  <a:srgbClr val="000000"/>
                </a:solidFill>
              </a:rPr>
              <a:t>nterpreting changes to the ecology of rivers to identify the cause of problems is challenging as the effects of measures to mitigate one pollutant may be masked by the impact of other water impurities</a:t>
            </a:r>
          </a:p>
          <a:p>
            <a:r>
              <a:rPr lang="en-GB" dirty="0">
                <a:solidFill>
                  <a:srgbClr val="000000"/>
                </a:solidFill>
              </a:rPr>
              <a:t>More evidence is needed to  incorporate a greater understanding of how different pollution stressors interact and subsequent impacts this has on freshwater life to enable a more accurate interpretation of how pollution from agriculture causes changes in freshwater wildlife</a:t>
            </a:r>
          </a:p>
          <a:p>
            <a:pPr marL="0" indent="0">
              <a:buNone/>
            </a:pPr>
            <a:endParaRPr lang="en-GB" sz="2000" dirty="0">
              <a:solidFill>
                <a:srgbClr val="000000"/>
              </a:solidFill>
            </a:endParaRPr>
          </a:p>
        </p:txBody>
      </p:sp>
    </p:spTree>
    <p:extLst>
      <p:ext uri="{BB962C8B-B14F-4D97-AF65-F5344CB8AC3E}">
        <p14:creationId xmlns:p14="http://schemas.microsoft.com/office/powerpoint/2010/main" val="354021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06862A2-1660-0148-A321-A503476439D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a:solidFill>
                  <a:srgbClr val="FFFFFF"/>
                </a:solidFill>
                <a:latin typeface="+mj-lt"/>
                <a:ea typeface="+mj-ea"/>
                <a:cs typeface="+mj-cs"/>
              </a:rPr>
              <a:t>Recent research involving survey data from the Demonstration Test Catchments (DTC)</a:t>
            </a:r>
          </a:p>
        </p:txBody>
      </p:sp>
      <p:pic>
        <p:nvPicPr>
          <p:cNvPr id="5" name="Content Placeholder 4">
            <a:extLst>
              <a:ext uri="{FF2B5EF4-FFF2-40B4-BE49-F238E27FC236}">
                <a16:creationId xmlns:a16="http://schemas.microsoft.com/office/drawing/2014/main" xmlns="" id="{9DEDEB15-FAB7-FF43-AD96-5544B01D2A8A}"/>
              </a:ext>
            </a:extLst>
          </p:cNvPr>
          <p:cNvPicPr>
            <a:picLocks noGrp="1" noChangeAspect="1"/>
          </p:cNvPicPr>
          <p:nvPr>
            <p:ph idx="1"/>
          </p:nvPr>
        </p:nvPicPr>
        <p:blipFill rotWithShape="1">
          <a:blip r:embed="rId2"/>
          <a:srcRect l="2233" t="7090" r="3942" b="2170"/>
          <a:stretch/>
        </p:blipFill>
        <p:spPr>
          <a:xfrm>
            <a:off x="4809067" y="633584"/>
            <a:ext cx="7382933" cy="5590832"/>
          </a:xfrm>
          <a:prstGeom prst="rect">
            <a:avLst/>
          </a:prstGeom>
        </p:spPr>
      </p:pic>
      <p:pic>
        <p:nvPicPr>
          <p:cNvPr id="6" name="Picture 4" descr="Image result for demonstration test catchment project">
            <a:extLst>
              <a:ext uri="{FF2B5EF4-FFF2-40B4-BE49-F238E27FC236}">
                <a16:creationId xmlns:a16="http://schemas.microsoft.com/office/drawing/2014/main" xmlns="" id="{DDD3636F-6BB5-E34A-A6AF-96865FC5F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1213" y="5882518"/>
            <a:ext cx="1153903" cy="68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1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CDF969-6914-5248-9EE9-1440EC40B1C1}"/>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70569264-0BD5-9A44-8744-91620F169E62}"/>
              </a:ext>
            </a:extLst>
          </p:cNvPr>
          <p:cNvSpPr>
            <a:spLocks noGrp="1"/>
          </p:cNvSpPr>
          <p:nvPr>
            <p:ph type="title"/>
          </p:nvPr>
        </p:nvSpPr>
        <p:spPr>
          <a:xfrm>
            <a:off x="277277" y="224368"/>
            <a:ext cx="6400801" cy="1311664"/>
          </a:xfrm>
        </p:spPr>
        <p:txBody>
          <a:bodyPr>
            <a:normAutofit/>
          </a:bodyPr>
          <a:lstStyle/>
          <a:p>
            <a:r>
              <a:rPr lang="en-GB" dirty="0">
                <a:solidFill>
                  <a:srgbClr val="000000"/>
                </a:solidFill>
              </a:rPr>
              <a:t>Why monitor freshwater ecology?</a:t>
            </a:r>
          </a:p>
        </p:txBody>
      </p:sp>
      <p:sp>
        <p:nvSpPr>
          <p:cNvPr id="3" name="Content Placeholder 2">
            <a:extLst>
              <a:ext uri="{FF2B5EF4-FFF2-40B4-BE49-F238E27FC236}">
                <a16:creationId xmlns:a16="http://schemas.microsoft.com/office/drawing/2014/main" xmlns="" id="{FBE15A74-DEED-DC48-A942-E38A212B0664}"/>
              </a:ext>
            </a:extLst>
          </p:cNvPr>
          <p:cNvSpPr>
            <a:spLocks noGrp="1"/>
          </p:cNvSpPr>
          <p:nvPr>
            <p:ph idx="1"/>
          </p:nvPr>
        </p:nvSpPr>
        <p:spPr>
          <a:xfrm>
            <a:off x="277277" y="1760399"/>
            <a:ext cx="5520266" cy="5016834"/>
          </a:xfrm>
        </p:spPr>
        <p:txBody>
          <a:bodyPr anchor="ctr">
            <a:normAutofit/>
          </a:bodyPr>
          <a:lstStyle/>
          <a:p>
            <a:r>
              <a:rPr lang="en-GB" sz="3200" dirty="0">
                <a:solidFill>
                  <a:srgbClr val="000000"/>
                </a:solidFill>
              </a:rPr>
              <a:t>Between 2010-2019, a monitoring programme assessed how wildlife responds to changes in agricultural diffuse pollutants</a:t>
            </a:r>
          </a:p>
          <a:p>
            <a:r>
              <a:rPr lang="en-GB" sz="3200" dirty="0">
                <a:solidFill>
                  <a:srgbClr val="000000"/>
                </a:solidFill>
              </a:rPr>
              <a:t>By monitoring freshwater ecology, we can understand the health or condition of the environment and its ability to provide these benefits</a:t>
            </a:r>
          </a:p>
        </p:txBody>
      </p:sp>
    </p:spTree>
    <p:extLst>
      <p:ext uri="{BB962C8B-B14F-4D97-AF65-F5344CB8AC3E}">
        <p14:creationId xmlns:p14="http://schemas.microsoft.com/office/powerpoint/2010/main" val="174131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667B99-FEE8-9341-8F80-6336DA1AA5F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9400CA51-94DB-D942-A319-9594BD1B4DE7}"/>
              </a:ext>
            </a:extLst>
          </p:cNvPr>
          <p:cNvSpPr>
            <a:spLocks noGrp="1"/>
          </p:cNvSpPr>
          <p:nvPr>
            <p:ph type="title"/>
          </p:nvPr>
        </p:nvSpPr>
        <p:spPr>
          <a:xfrm>
            <a:off x="229264" y="277040"/>
            <a:ext cx="5866736" cy="1311664"/>
          </a:xfrm>
        </p:spPr>
        <p:txBody>
          <a:bodyPr>
            <a:normAutofit/>
          </a:bodyPr>
          <a:lstStyle/>
          <a:p>
            <a:r>
              <a:rPr lang="en-GB" dirty="0">
                <a:solidFill>
                  <a:srgbClr val="000000"/>
                </a:solidFill>
              </a:rPr>
              <a:t>Why monitor freshwater ecology?</a:t>
            </a:r>
          </a:p>
        </p:txBody>
      </p:sp>
      <p:sp>
        <p:nvSpPr>
          <p:cNvPr id="3" name="Content Placeholder 2">
            <a:extLst>
              <a:ext uri="{FF2B5EF4-FFF2-40B4-BE49-F238E27FC236}">
                <a16:creationId xmlns:a16="http://schemas.microsoft.com/office/drawing/2014/main" xmlns="" id="{C227B844-6834-F143-AA39-57892E800E53}"/>
              </a:ext>
            </a:extLst>
          </p:cNvPr>
          <p:cNvSpPr>
            <a:spLocks noGrp="1"/>
          </p:cNvSpPr>
          <p:nvPr>
            <p:ph idx="1"/>
          </p:nvPr>
        </p:nvSpPr>
        <p:spPr>
          <a:xfrm>
            <a:off x="229264" y="1865743"/>
            <a:ext cx="5567973" cy="4992257"/>
          </a:xfrm>
        </p:spPr>
        <p:txBody>
          <a:bodyPr anchor="ctr">
            <a:normAutofit/>
          </a:bodyPr>
          <a:lstStyle/>
          <a:p>
            <a:r>
              <a:rPr lang="en-GB" sz="2400" dirty="0">
                <a:solidFill>
                  <a:srgbClr val="000000"/>
                </a:solidFill>
              </a:rPr>
              <a:t>Regular assessment of freshwater ecology provides an integrated measure of the impact of pollutants over time </a:t>
            </a:r>
          </a:p>
          <a:p>
            <a:r>
              <a:rPr lang="en-GB" sz="2400" dirty="0">
                <a:solidFill>
                  <a:srgbClr val="000000"/>
                </a:solidFill>
              </a:rPr>
              <a:t>This is particularly useful if pollutants arrive in a pulse; with chemical measurements, pulses allow us to detect incidents </a:t>
            </a:r>
          </a:p>
          <a:p>
            <a:r>
              <a:rPr lang="en-GB" sz="2400" dirty="0">
                <a:solidFill>
                  <a:srgbClr val="000000"/>
                </a:solidFill>
              </a:rPr>
              <a:t>Wildlife responds to a wide range of pollutants, not just those we measure with standard techniques. If there is a problem, it will show up in the ecology. The challenge is to understand what is causing the problem</a:t>
            </a:r>
          </a:p>
          <a:p>
            <a:endParaRPr lang="en-GB" sz="1900" dirty="0">
              <a:solidFill>
                <a:srgbClr val="000000"/>
              </a:solidFill>
            </a:endParaRPr>
          </a:p>
        </p:txBody>
      </p:sp>
    </p:spTree>
    <p:extLst>
      <p:ext uri="{BB962C8B-B14F-4D97-AF65-F5344CB8AC3E}">
        <p14:creationId xmlns:p14="http://schemas.microsoft.com/office/powerpoint/2010/main" val="2979195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xmlns="" id="{5BC4A373-022A-1446-99A9-79C5A44CFE8C}"/>
              </a:ext>
            </a:extLst>
          </p:cNvPr>
          <p:cNvPicPr>
            <a:picLocks noGrp="1" noChangeAspect="1"/>
          </p:cNvPicPr>
          <p:nvPr>
            <p:ph idx="1"/>
          </p:nvPr>
        </p:nvPicPr>
        <p:blipFill rotWithShape="1">
          <a:blip r:embed="rId2"/>
          <a:srcRect b="5561"/>
          <a:stretch/>
        </p:blipFill>
        <p:spPr>
          <a:xfrm>
            <a:off x="1561476" y="-14406"/>
            <a:ext cx="9800792" cy="6872406"/>
          </a:xfrm>
          <a:prstGeom prst="rect">
            <a:avLst/>
          </a:prstGeom>
        </p:spPr>
      </p:pic>
    </p:spTree>
    <p:extLst>
      <p:ext uri="{BB962C8B-B14F-4D97-AF65-F5344CB8AC3E}">
        <p14:creationId xmlns:p14="http://schemas.microsoft.com/office/powerpoint/2010/main" val="29064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FC3EA2-EACB-F04D-8186-DBB2F3464DC0}"/>
              </a:ext>
            </a:extLst>
          </p:cNvPr>
          <p:cNvPicPr>
            <a:picLocks noChangeAspect="1"/>
          </p:cNvPicPr>
          <p:nvPr/>
        </p:nvPicPr>
        <p:blipFill rotWithShape="1">
          <a:blip r:embed="rId2">
            <a:alphaModFix/>
          </a:blip>
          <a:srcRect l="25929"/>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2C2C01D8-35C4-B84B-BBE2-A6F207BC8E8C}"/>
              </a:ext>
            </a:extLst>
          </p:cNvPr>
          <p:cNvSpPr>
            <a:spLocks noGrp="1"/>
          </p:cNvSpPr>
          <p:nvPr>
            <p:ph type="title"/>
          </p:nvPr>
        </p:nvSpPr>
        <p:spPr>
          <a:xfrm>
            <a:off x="221988" y="248194"/>
            <a:ext cx="6904954" cy="1311664"/>
          </a:xfrm>
        </p:spPr>
        <p:txBody>
          <a:bodyPr>
            <a:normAutofit/>
          </a:bodyPr>
          <a:lstStyle/>
          <a:p>
            <a:r>
              <a:rPr lang="en-GB" dirty="0">
                <a:solidFill>
                  <a:srgbClr val="000000"/>
                </a:solidFill>
              </a:rPr>
              <a:t>Monitoring freshwater life</a:t>
            </a:r>
          </a:p>
        </p:txBody>
      </p:sp>
      <p:sp>
        <p:nvSpPr>
          <p:cNvPr id="3" name="Content Placeholder 2">
            <a:extLst>
              <a:ext uri="{FF2B5EF4-FFF2-40B4-BE49-F238E27FC236}">
                <a16:creationId xmlns:a16="http://schemas.microsoft.com/office/drawing/2014/main" xmlns="" id="{8B964EA8-E29F-054F-A54E-F10346A810F1}"/>
              </a:ext>
            </a:extLst>
          </p:cNvPr>
          <p:cNvSpPr>
            <a:spLocks noGrp="1"/>
          </p:cNvSpPr>
          <p:nvPr>
            <p:ph idx="1"/>
          </p:nvPr>
        </p:nvSpPr>
        <p:spPr>
          <a:xfrm>
            <a:off x="221683" y="1559858"/>
            <a:ext cx="5479870" cy="4881859"/>
          </a:xfrm>
        </p:spPr>
        <p:txBody>
          <a:bodyPr anchor="ctr">
            <a:normAutofit lnSpcReduction="10000"/>
          </a:bodyPr>
          <a:lstStyle/>
          <a:p>
            <a:r>
              <a:rPr lang="en-GB" dirty="0">
                <a:solidFill>
                  <a:srgbClr val="000000"/>
                </a:solidFill>
              </a:rPr>
              <a:t>Some tools for monitoring freshwater life are more reliable than others </a:t>
            </a:r>
          </a:p>
          <a:p>
            <a:r>
              <a:rPr lang="en-GB" dirty="0">
                <a:solidFill>
                  <a:srgbClr val="000000"/>
                </a:solidFill>
              </a:rPr>
              <a:t>Many tools are influenced by factors other than the pollutants they are supposed to measure; they therefore require additional observations to support their conclusions</a:t>
            </a:r>
          </a:p>
          <a:p>
            <a:r>
              <a:rPr lang="en-GB" dirty="0">
                <a:solidFill>
                  <a:srgbClr val="000000"/>
                </a:solidFill>
              </a:rPr>
              <a:t>A more holistic approach is required that incorporates a range of different parameters. </a:t>
            </a:r>
          </a:p>
        </p:txBody>
      </p:sp>
    </p:spTree>
    <p:extLst>
      <p:ext uri="{BB962C8B-B14F-4D97-AF65-F5344CB8AC3E}">
        <p14:creationId xmlns:p14="http://schemas.microsoft.com/office/powerpoint/2010/main" val="1885700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4000</TotalTime>
  <Words>877</Words>
  <Application>Microsoft Office PowerPoint</Application>
  <PresentationFormat>Widescreen</PresentationFormat>
  <Paragraphs>47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Aparajita</vt:lpstr>
      <vt:lpstr>Arial</vt:lpstr>
      <vt:lpstr>Bahnschrift SemiLight SemiConde</vt:lpstr>
      <vt:lpstr>Calibri</vt:lpstr>
      <vt:lpstr>Calibri Light</vt:lpstr>
      <vt:lpstr>Office Theme</vt:lpstr>
      <vt:lpstr>PowerPoint Presentation</vt:lpstr>
      <vt:lpstr>The issue</vt:lpstr>
      <vt:lpstr>One pollutant can cause several problems</vt:lpstr>
      <vt:lpstr>The issue</vt:lpstr>
      <vt:lpstr>Recent research involving survey data from the Demonstration Test Catchments (DTC)</vt:lpstr>
      <vt:lpstr>Why monitor freshwater ecology?</vt:lpstr>
      <vt:lpstr>Why monitor freshwater ecology?</vt:lpstr>
      <vt:lpstr>PowerPoint Presentation</vt:lpstr>
      <vt:lpstr>Monitoring freshwater life</vt:lpstr>
      <vt:lpstr>Recovery of freshwater life</vt:lpstr>
      <vt:lpstr>Recovery of freshwater life</vt:lpstr>
      <vt:lpstr>What we learnt</vt:lpstr>
      <vt:lpstr>Further Resources</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Chivers, Charlotte</dc:creator>
  <cp:lastModifiedBy>Tranter, Emma</cp:lastModifiedBy>
  <cp:revision>4</cp:revision>
  <dcterms:created xsi:type="dcterms:W3CDTF">2019-07-17T09:25:24Z</dcterms:created>
  <dcterms:modified xsi:type="dcterms:W3CDTF">2019-10-23T11:07:35Z</dcterms:modified>
</cp:coreProperties>
</file>